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67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953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9979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548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6592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1755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67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758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50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332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499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878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081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449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27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F3B4-368F-42C5-B95C-732A0785AD93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3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AF3B4-368F-42C5-B95C-732A0785AD93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9BF38A3-3CCF-4DB6-A74F-7BFB4605DC7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2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4800" dirty="0" smtClean="0"/>
              <a:t>A ORDEM DO PROGRESSO</a:t>
            </a:r>
            <a:endParaRPr lang="en-US" sz="4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CAPÍTULO 1 – A PRIMEIRA DÉCADA REPUBLICANA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14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605448"/>
            <a:ext cx="9601196" cy="700364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4. POLÍTICA ECONÔMICA NOS ANOS 1890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475232"/>
            <a:ext cx="9601196" cy="5242560"/>
          </a:xfrm>
        </p:spPr>
        <p:txBody>
          <a:bodyPr>
            <a:normAutofit/>
          </a:bodyPr>
          <a:lstStyle/>
          <a:p>
            <a:r>
              <a:rPr lang="pt-BR" sz="2400" dirty="0"/>
              <a:t>Lei bancária de 17 de janeiro de 1890: </a:t>
            </a:r>
            <a:r>
              <a:rPr lang="pt-BR" sz="2400" dirty="0" smtClean="0"/>
              <a:t>principal medida de política econômica tomada por Rui Barbosa	</a:t>
            </a:r>
          </a:p>
          <a:p>
            <a:pPr lvl="1"/>
            <a:r>
              <a:rPr lang="pt-BR" sz="2400" dirty="0" smtClean="0"/>
              <a:t>Emissões bancárias a serem feitas sobre um lastro constituído por títulos da dívida pública</a:t>
            </a:r>
          </a:p>
          <a:p>
            <a:pPr lvl="1"/>
            <a:r>
              <a:rPr lang="pt-BR" sz="2400" dirty="0" smtClean="0"/>
              <a:t>Três regiões bancárias seriam formadas</a:t>
            </a:r>
          </a:p>
          <a:p>
            <a:pPr lvl="1"/>
            <a:r>
              <a:rPr lang="pt-BR" sz="2400" dirty="0" smtClean="0"/>
              <a:t>As emissões seriam inconversíveis</a:t>
            </a:r>
          </a:p>
          <a:p>
            <a:pPr lvl="1"/>
            <a:r>
              <a:rPr lang="pt-BR" sz="2400" dirty="0" smtClean="0"/>
              <a:t>O total autorizado de emissões era de 450 mil contos – o que era mais do dobro do papel-moeda em circulação a 17 de janeiro</a:t>
            </a:r>
          </a:p>
          <a:p>
            <a:r>
              <a:rPr lang="pt-BR" sz="2400" dirty="0" smtClean="0"/>
              <a:t>Governo mostra preocupação com o andamento da especulação na bolsa</a:t>
            </a:r>
          </a:p>
          <a:p>
            <a:pPr lvl="1"/>
            <a:r>
              <a:rPr lang="pt-BR" sz="2400" dirty="0" smtClean="0"/>
              <a:t>Necessidade de “saneamento da praça”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89178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605448"/>
            <a:ext cx="9601196" cy="700364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4. POLÍTICA ECONÔMICA NOS ANOS 1890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475232"/>
            <a:ext cx="9601196" cy="5242560"/>
          </a:xfrm>
        </p:spPr>
        <p:txBody>
          <a:bodyPr>
            <a:normAutofit/>
          </a:bodyPr>
          <a:lstStyle/>
          <a:p>
            <a:r>
              <a:rPr lang="pt-BR" sz="2400" dirty="0" smtClean="0"/>
              <a:t>Déficit orçamentário cresce de forma significativa após a crise de 1891</a:t>
            </a:r>
          </a:p>
          <a:p>
            <a:pPr lvl="1"/>
            <a:r>
              <a:rPr lang="pt-BR" sz="2400" dirty="0" smtClean="0"/>
              <a:t>O resultado orçamentário mostrou-se bastante sensível a flutuações cambiais, tornando evidente a </a:t>
            </a:r>
            <a:r>
              <a:rPr lang="pt-BR" sz="2400" b="1" u="sng" dirty="0" smtClean="0"/>
              <a:t>relação entre o desequilíbrio externo e o desequilíbrio fiscal</a:t>
            </a:r>
          </a:p>
          <a:p>
            <a:r>
              <a:rPr lang="pt-BR" sz="2400" dirty="0" smtClean="0"/>
              <a:t>Governo brasileiro insisti em um grande empréstimo</a:t>
            </a:r>
          </a:p>
          <a:p>
            <a:pPr lvl="1"/>
            <a:r>
              <a:rPr lang="pt-BR" sz="2400" dirty="0" smtClean="0"/>
              <a:t>Os banqueiros impõem algumas condicionalidades</a:t>
            </a:r>
          </a:p>
          <a:p>
            <a:pPr lvl="2"/>
            <a:r>
              <a:rPr lang="pt-BR" sz="2400" dirty="0" smtClean="0"/>
              <a:t>Garantias para o pagamento do empréstimo</a:t>
            </a:r>
          </a:p>
          <a:p>
            <a:pPr lvl="2"/>
            <a:r>
              <a:rPr lang="pt-BR" sz="2400" dirty="0" smtClean="0"/>
              <a:t>Arrendamento da Cia. Estrada de Ferro Central do Brasil (Privatização!?)</a:t>
            </a:r>
          </a:p>
          <a:p>
            <a:pPr marL="914400" lvl="2" indent="0">
              <a:buNone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95699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605448"/>
            <a:ext cx="9601196" cy="700364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4. POLÍTICA ECONÔMICA NOS ANOS 1890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475232"/>
            <a:ext cx="9601196" cy="5242560"/>
          </a:xfrm>
        </p:spPr>
        <p:txBody>
          <a:bodyPr>
            <a:normAutofit/>
          </a:bodyPr>
          <a:lstStyle/>
          <a:p>
            <a:r>
              <a:rPr lang="pt-BR" sz="2400" dirty="0" smtClean="0"/>
              <a:t>Breve síntese da política econômica ao longo dos anos 90:</a:t>
            </a:r>
          </a:p>
          <a:p>
            <a:pPr lvl="1"/>
            <a:r>
              <a:rPr lang="pt-BR" sz="2400" dirty="0" smtClean="0"/>
              <a:t>Vitória política do conservadorismo monetário</a:t>
            </a:r>
          </a:p>
          <a:p>
            <a:pPr lvl="1"/>
            <a:r>
              <a:rPr lang="pt-BR" sz="2400" b="1" u="sng" dirty="0" smtClean="0"/>
              <a:t>Curioso fenômeno</a:t>
            </a:r>
            <a:r>
              <a:rPr lang="pt-BR" sz="2400" dirty="0" smtClean="0"/>
              <a:t>: o fato de crises (ou melhorias) cambiais serem geradas de forma espúria pelo “mau (ou bom) comportamento” das políticas monetárias e fiscais, não em função dos efeitos diretos destas, mas em função da percepção que os banqueiros internacionais tinham sobre estas políticas, pois esta percepção era fundamental para determinar a magnitude dos fluxos de capital direcionados para o Brasil</a:t>
            </a:r>
          </a:p>
        </p:txBody>
      </p:sp>
    </p:spTree>
    <p:extLst>
      <p:ext uri="{BB962C8B-B14F-4D97-AF65-F5344CB8AC3E}">
        <p14:creationId xmlns:p14="http://schemas.microsoft.com/office/powerpoint/2010/main" val="385160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604181"/>
            <a:ext cx="9601196" cy="700364"/>
          </a:xfrm>
        </p:spPr>
        <p:txBody>
          <a:bodyPr/>
          <a:lstStyle/>
          <a:p>
            <a:pPr algn="ctr"/>
            <a:r>
              <a:rPr lang="pt-BR" dirty="0" smtClean="0"/>
              <a:t>1. INTRODUÇÃO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401055"/>
          </a:xfrm>
        </p:spPr>
        <p:txBody>
          <a:bodyPr>
            <a:normAutofit/>
          </a:bodyPr>
          <a:lstStyle/>
          <a:p>
            <a:r>
              <a:rPr lang="pt-BR" sz="2400" dirty="0" smtClean="0"/>
              <a:t>Mudanças Estruturais:</a:t>
            </a:r>
          </a:p>
          <a:p>
            <a:pPr lvl="1"/>
            <a:r>
              <a:rPr lang="pt-BR" sz="2400" dirty="0" smtClean="0"/>
              <a:t>Súbita disseminação do trabalho assalariado no campo;</a:t>
            </a:r>
          </a:p>
          <a:p>
            <a:pPr lvl="1"/>
            <a:r>
              <a:rPr lang="pt-BR" sz="2400" dirty="0" smtClean="0"/>
              <a:t>Reordenamento da inserção da país na economia internacional.</a:t>
            </a:r>
          </a:p>
          <a:p>
            <a:r>
              <a:rPr lang="pt-BR" sz="2400" dirty="0" smtClean="0"/>
              <a:t>Primeira Década Republicana:</a:t>
            </a:r>
          </a:p>
          <a:p>
            <a:pPr lvl="1"/>
            <a:r>
              <a:rPr lang="pt-BR" sz="2400" dirty="0" smtClean="0"/>
              <a:t>Pródiga em crises políticas, embates doutrinários e grandes personalidades, de modo que a política econômica desses anos não encontra explicações simples em nenhuma de suas inflexões</a:t>
            </a:r>
          </a:p>
          <a:p>
            <a:r>
              <a:rPr lang="pt-BR" sz="2400" dirty="0" smtClean="0"/>
              <a:t>Metalistas X </a:t>
            </a:r>
            <a:r>
              <a:rPr lang="pt-BR" sz="2400" dirty="0" err="1" smtClean="0"/>
              <a:t>Papelistas</a:t>
            </a:r>
            <a:endParaRPr lang="en-US" sz="2400" dirty="0" smtClean="0"/>
          </a:p>
          <a:p>
            <a:pPr lvl="1"/>
            <a:r>
              <a:rPr lang="pt-BR" sz="2400" u="sng" dirty="0" err="1" smtClean="0"/>
              <a:t>Papelistas</a:t>
            </a:r>
            <a:r>
              <a:rPr lang="pt-BR" sz="2400" u="sng" dirty="0" smtClean="0"/>
              <a:t>:</a:t>
            </a:r>
            <a:r>
              <a:rPr lang="pt-BR" sz="2400" dirty="0" smtClean="0"/>
              <a:t> Primeiro ministro da fazenda – Rui Barbosa</a:t>
            </a:r>
          </a:p>
          <a:p>
            <a:pPr marL="914400" lvl="2" indent="0">
              <a:buNone/>
            </a:pPr>
            <a:endParaRPr lang="pt-BR" sz="2400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0310" y="4114800"/>
            <a:ext cx="1866900" cy="244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17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604181"/>
            <a:ext cx="9601196" cy="700364"/>
          </a:xfrm>
        </p:spPr>
        <p:txBody>
          <a:bodyPr/>
          <a:lstStyle/>
          <a:p>
            <a:pPr algn="ctr"/>
            <a:r>
              <a:rPr lang="pt-BR" dirty="0" smtClean="0"/>
              <a:t>1. INTRODUÇÃO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401055"/>
          </a:xfrm>
        </p:spPr>
        <p:txBody>
          <a:bodyPr>
            <a:normAutofit/>
          </a:bodyPr>
          <a:lstStyle/>
          <a:p>
            <a:pPr lvl="1"/>
            <a:r>
              <a:rPr lang="pt-BR" sz="2200" dirty="0" smtClean="0"/>
              <a:t>Metalistas: a partir de meados da década</a:t>
            </a:r>
          </a:p>
          <a:p>
            <a:pPr lvl="2"/>
            <a:r>
              <a:rPr lang="pt-BR" sz="2000" dirty="0" smtClean="0"/>
              <a:t>A partir de 1898 o país levaria um plano conservador de saneamento monetário e fiscal às suas últimas consequências</a:t>
            </a:r>
          </a:p>
          <a:p>
            <a:r>
              <a:rPr lang="pt-BR" sz="2800" dirty="0" smtClean="0"/>
              <a:t>Objetivos:</a:t>
            </a:r>
          </a:p>
          <a:p>
            <a:pPr lvl="1"/>
            <a:r>
              <a:rPr lang="pt-BR" sz="2600" u="sng" dirty="0" smtClean="0"/>
              <a:t>Primeiro:</a:t>
            </a:r>
            <a:r>
              <a:rPr lang="pt-BR" sz="2600" dirty="0" smtClean="0"/>
              <a:t> informar sobre as principais transformações estruturais afetando o andamento da política econômica</a:t>
            </a:r>
          </a:p>
          <a:p>
            <a:pPr lvl="1"/>
            <a:r>
              <a:rPr lang="pt-BR" sz="2600" u="sng" dirty="0" smtClean="0"/>
              <a:t>Segundo:</a:t>
            </a:r>
            <a:r>
              <a:rPr lang="pt-BR" sz="2600" dirty="0" smtClean="0"/>
              <a:t> oferecer uma crônica das principais medidas de política econômica ao longo dos anos 90</a:t>
            </a:r>
          </a:p>
          <a:p>
            <a:pPr marL="914400" lvl="2" indent="0">
              <a:buNone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79176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604181"/>
            <a:ext cx="9601196" cy="70036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2. O BRASIL E A ECONOMIA INTERNACIONAL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401055"/>
          </a:xfrm>
        </p:spPr>
        <p:txBody>
          <a:bodyPr>
            <a:normAutofit lnSpcReduction="10000"/>
          </a:bodyPr>
          <a:lstStyle/>
          <a:p>
            <a:r>
              <a:rPr lang="pt-BR" sz="2800" dirty="0" smtClean="0"/>
              <a:t>Do ponto de vista comercial observa-se maior abertura:</a:t>
            </a:r>
          </a:p>
          <a:p>
            <a:pPr lvl="1"/>
            <a:r>
              <a:rPr lang="pt-BR" sz="2600" dirty="0" smtClean="0"/>
              <a:t>Razão exportações/PIB</a:t>
            </a:r>
          </a:p>
          <a:p>
            <a:pPr lvl="1"/>
            <a:endParaRPr lang="pt-BR" sz="2600" dirty="0"/>
          </a:p>
          <a:p>
            <a:pPr lvl="1"/>
            <a:endParaRPr lang="pt-BR" sz="2600" dirty="0" smtClean="0"/>
          </a:p>
          <a:p>
            <a:pPr lvl="1"/>
            <a:endParaRPr lang="pt-BR" sz="2600" dirty="0" smtClean="0"/>
          </a:p>
          <a:p>
            <a:pPr lvl="1"/>
            <a:r>
              <a:rPr lang="pt-BR" sz="2600" dirty="0" smtClean="0"/>
              <a:t>Valor das exportações </a:t>
            </a:r>
            <a:r>
              <a:rPr lang="pt-BR" sz="2600" i="1" dirty="0" smtClean="0"/>
              <a:t>per capita</a:t>
            </a:r>
            <a:r>
              <a:rPr lang="pt-BR" sz="2600" dirty="0" smtClean="0"/>
              <a:t>:</a:t>
            </a:r>
            <a:endParaRPr lang="pt-BR" sz="2400" dirty="0"/>
          </a:p>
          <a:p>
            <a:pPr lvl="1"/>
            <a:endParaRPr lang="pt-BR" sz="2400" dirty="0" smtClean="0"/>
          </a:p>
          <a:p>
            <a:pPr lvl="1"/>
            <a:endParaRPr lang="pt-BR" sz="2400" dirty="0"/>
          </a:p>
          <a:p>
            <a:pPr lvl="1"/>
            <a:endParaRPr lang="pt-BR" sz="2400" dirty="0" smtClean="0"/>
          </a:p>
          <a:p>
            <a:pPr lvl="2"/>
            <a:r>
              <a:rPr lang="pt-BR" sz="2400" dirty="0" smtClean="0"/>
              <a:t>Próximos da média da América Latina “tropical”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420975"/>
              </p:ext>
            </p:extLst>
          </p:nvPr>
        </p:nvGraphicFramePr>
        <p:xfrm>
          <a:off x="2178304" y="2865458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Razão exportações/PIB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15,4%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1900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18,6%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809660"/>
              </p:ext>
            </p:extLst>
          </p:nvPr>
        </p:nvGraphicFramePr>
        <p:xfrm>
          <a:off x="2196592" y="4785698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Valor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US$ 11,7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1913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US$</a:t>
                      </a:r>
                      <a:r>
                        <a:rPr lang="pt-BR" baseline="0" dirty="0" smtClean="0"/>
                        <a:t> 12,9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052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604181"/>
            <a:ext cx="9601196" cy="70036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2. O BRASIL E A ECONOMIA INTERNACIONAL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401055"/>
          </a:xfrm>
        </p:spPr>
        <p:txBody>
          <a:bodyPr>
            <a:normAutofit/>
          </a:bodyPr>
          <a:lstStyle/>
          <a:p>
            <a:r>
              <a:rPr lang="pt-BR" sz="2200" dirty="0" smtClean="0"/>
              <a:t>Do ponto de vista comercial observa-se maior abertura:</a:t>
            </a:r>
          </a:p>
          <a:p>
            <a:pPr lvl="1"/>
            <a:r>
              <a:rPr lang="pt-BR" sz="2200" dirty="0" smtClean="0"/>
              <a:t>Participação brasileira no comércio mundial: </a:t>
            </a:r>
            <a:r>
              <a:rPr lang="pt-BR" sz="2200" b="1" dirty="0" smtClean="0"/>
              <a:t>inferior a 1% em 1913</a:t>
            </a:r>
            <a:r>
              <a:rPr lang="pt-BR" sz="2200" dirty="0" smtClean="0"/>
              <a:t> (muito pequena)</a:t>
            </a:r>
          </a:p>
          <a:p>
            <a:r>
              <a:rPr lang="pt-BR" sz="2200" dirty="0" smtClean="0"/>
              <a:t>Participação brasileira no tocante ao </a:t>
            </a:r>
            <a:r>
              <a:rPr lang="pt-BR" sz="2200" b="1" u="sng" dirty="0" smtClean="0"/>
              <a:t>investimento internacional</a:t>
            </a:r>
            <a:r>
              <a:rPr lang="pt-BR" sz="2200" dirty="0" smtClean="0"/>
              <a:t> é bem mais substancial:</a:t>
            </a:r>
          </a:p>
          <a:p>
            <a:endParaRPr lang="pt-BR" sz="2200" dirty="0" smtClean="0"/>
          </a:p>
          <a:p>
            <a:pPr lvl="1"/>
            <a:endParaRPr lang="pt-BR" sz="2200" dirty="0"/>
          </a:p>
          <a:p>
            <a:pPr lvl="1"/>
            <a:endParaRPr lang="pt-BR" sz="2200" dirty="0" smtClean="0"/>
          </a:p>
          <a:p>
            <a:pPr lvl="1"/>
            <a:r>
              <a:rPr lang="pt-BR" sz="2200" dirty="0" smtClean="0"/>
              <a:t>Dívida Externa Federal:</a:t>
            </a:r>
          </a:p>
          <a:p>
            <a:endParaRPr lang="pt-BR" sz="2200" dirty="0"/>
          </a:p>
          <a:p>
            <a:endParaRPr lang="pt-BR" sz="2200" dirty="0" smtClean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322237"/>
              </p:ext>
            </p:extLst>
          </p:nvPr>
        </p:nvGraphicFramePr>
        <p:xfrm>
          <a:off x="2178304" y="3438482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1913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% do Total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América Latina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Mundo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5,4%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320498"/>
              </p:ext>
            </p:extLst>
          </p:nvPr>
        </p:nvGraphicFramePr>
        <p:xfrm>
          <a:off x="2208784" y="5309954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Período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30,9 milhões</a:t>
                      </a:r>
                      <a:r>
                        <a:rPr lang="pt-BR" baseline="0" dirty="0" smtClean="0"/>
                        <a:t> de libras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1900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44,2 milhões</a:t>
                      </a:r>
                      <a:r>
                        <a:rPr lang="pt-BR" baseline="0" dirty="0" smtClean="0"/>
                        <a:t> de libras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1913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144,3 milhões</a:t>
                      </a:r>
                      <a:r>
                        <a:rPr lang="pt-BR" baseline="0" dirty="0" smtClean="0"/>
                        <a:t> de libras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928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604181"/>
            <a:ext cx="9601196" cy="70036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2. O BRASIL E A ECONOMIA INTERNACIONAL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401055"/>
          </a:xfrm>
        </p:spPr>
        <p:txBody>
          <a:bodyPr>
            <a:normAutofit/>
          </a:bodyPr>
          <a:lstStyle/>
          <a:p>
            <a:pPr lvl="1"/>
            <a:r>
              <a:rPr lang="pt-BR" sz="2400" dirty="0" smtClean="0"/>
              <a:t>Investimentos Estrangeiros Diretos:</a:t>
            </a:r>
          </a:p>
          <a:p>
            <a:pPr lvl="1"/>
            <a:endParaRPr lang="pt-BR" sz="2400" dirty="0"/>
          </a:p>
          <a:p>
            <a:pPr lvl="1"/>
            <a:endParaRPr lang="pt-BR" sz="2400" dirty="0" smtClean="0"/>
          </a:p>
          <a:p>
            <a:pPr lvl="1"/>
            <a:endParaRPr lang="pt-BR" sz="2400" dirty="0"/>
          </a:p>
          <a:p>
            <a:r>
              <a:rPr lang="pt-BR" sz="2600" u="sng" dirty="0" smtClean="0"/>
              <a:t>Conta de Capital:</a:t>
            </a:r>
          </a:p>
          <a:p>
            <a:pPr lvl="1"/>
            <a:r>
              <a:rPr lang="pt-BR" sz="2400" dirty="0" smtClean="0"/>
              <a:t>Passa a ter importância crescente no contexto das contas externas do país, tornando-se um </a:t>
            </a:r>
            <a:r>
              <a:rPr lang="pt-BR" sz="2400" b="1" u="sng" dirty="0" smtClean="0"/>
              <a:t>mecanismo</a:t>
            </a:r>
            <a:r>
              <a:rPr lang="pt-BR" sz="2400" dirty="0" smtClean="0"/>
              <a:t> através do qual a instabilidade da receita comercial poderia ser compensada, e que também permitia a manutenção de taxas de investimento maiores do que seria possível na ausência de capitais externos</a:t>
            </a:r>
          </a:p>
          <a:p>
            <a:pPr lvl="2"/>
            <a:endParaRPr lang="pt-BR" sz="2200" dirty="0" smtClean="0"/>
          </a:p>
          <a:p>
            <a:endParaRPr lang="pt-BR" sz="2400" dirty="0"/>
          </a:p>
          <a:p>
            <a:endParaRPr lang="pt-BR" sz="2400" dirty="0" smtClean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496043"/>
              </p:ext>
            </p:extLst>
          </p:nvPr>
        </p:nvGraphicFramePr>
        <p:xfrm>
          <a:off x="2208784" y="1920578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Período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1860</a:t>
                      </a:r>
                      <a:r>
                        <a:rPr lang="pt-BR" baseline="0" dirty="0" smtClean="0"/>
                        <a:t> – 1902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105 milhões</a:t>
                      </a:r>
                      <a:r>
                        <a:rPr lang="pt-BR" baseline="0" dirty="0" smtClean="0"/>
                        <a:t> de libras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1903</a:t>
                      </a:r>
                      <a:r>
                        <a:rPr lang="pt-BR" baseline="0" dirty="0" smtClean="0"/>
                        <a:t> - 1913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190 milhões</a:t>
                      </a:r>
                      <a:r>
                        <a:rPr lang="pt-BR" baseline="0" dirty="0" smtClean="0"/>
                        <a:t> de libras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198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604181"/>
            <a:ext cx="9601196" cy="70036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2. O BRASIL E A ECONOMIA INTERNACIONAL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401055"/>
          </a:xfrm>
        </p:spPr>
        <p:txBody>
          <a:bodyPr>
            <a:normAutofit/>
          </a:bodyPr>
          <a:lstStyle/>
          <a:p>
            <a:r>
              <a:rPr lang="pt-BR" sz="2600" u="sng" dirty="0" smtClean="0"/>
              <a:t>Conta de Capital:</a:t>
            </a:r>
          </a:p>
          <a:p>
            <a:pPr lvl="1"/>
            <a:r>
              <a:rPr lang="pt-BR" sz="2400" dirty="0" smtClean="0"/>
              <a:t>Articulação perversa entre movimentos de capital e as contas comerciais que se devem procurar as </a:t>
            </a:r>
            <a:r>
              <a:rPr lang="pt-BR" sz="2400" b="1" u="sng" dirty="0" smtClean="0"/>
              <a:t>raízes da instabilidade macroeconômica</a:t>
            </a:r>
            <a:r>
              <a:rPr lang="pt-BR" sz="2400" dirty="0" smtClean="0"/>
              <a:t> a que esteve sujeita a economia brasileira em sua fase primário-exportadora</a:t>
            </a:r>
          </a:p>
          <a:p>
            <a:r>
              <a:rPr lang="pt-BR" sz="2600" dirty="0" smtClean="0"/>
              <a:t>A relação entre movimentos de capital e a evolução da capacidade para importar melhor informa sobre a influência daqueles sobre o estado das contas externas do país e consequentemente sobre as flutuações da taxa de câmbio</a:t>
            </a:r>
          </a:p>
          <a:p>
            <a:endParaRPr lang="pt-BR" sz="2400" dirty="0"/>
          </a:p>
          <a:p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356559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215304"/>
            <a:ext cx="9601196" cy="70036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3. TRABALHO ASSALARIADO E A POLÍTICA MONETÁRIA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553455"/>
          </a:xfrm>
        </p:spPr>
        <p:txBody>
          <a:bodyPr>
            <a:normAutofit/>
          </a:bodyPr>
          <a:lstStyle/>
          <a:p>
            <a:r>
              <a:rPr lang="pt-BR" sz="2600" dirty="0" smtClean="0"/>
              <a:t>Aumento da importância relativa do </a:t>
            </a:r>
            <a:r>
              <a:rPr lang="pt-BR" sz="2600" b="1" u="sng" dirty="0" smtClean="0"/>
              <a:t>setor assalariado</a:t>
            </a:r>
            <a:r>
              <a:rPr lang="pt-BR" sz="2600" dirty="0" smtClean="0"/>
              <a:t>: fato de maior relevância ocorrido na economia brasileira no último quartel do século XIX</a:t>
            </a:r>
          </a:p>
          <a:p>
            <a:r>
              <a:rPr lang="pt-BR" sz="2600" dirty="0" smtClean="0"/>
              <a:t>Mudança qualitativa na organização econômica do país</a:t>
            </a:r>
          </a:p>
          <a:p>
            <a:r>
              <a:rPr lang="pt-BR" sz="2600" dirty="0" smtClean="0"/>
              <a:t>Notável </a:t>
            </a:r>
            <a:r>
              <a:rPr lang="pt-BR" sz="2600" b="1" u="sng" dirty="0" smtClean="0"/>
              <a:t>impacto “monetário”</a:t>
            </a:r>
            <a:r>
              <a:rPr lang="pt-BR" sz="2600" dirty="0" smtClean="0"/>
              <a:t>: o pagamento de salários multiplicaria em muita vezes as necessidades de capital de giro na atividade agrícola, elevando bastante o grau de monetização e a demanda por moeda na economia</a:t>
            </a:r>
            <a:endParaRPr lang="pt-BR" sz="2600" b="1" u="sng" dirty="0" smtClean="0"/>
          </a:p>
          <a:p>
            <a:pPr lvl="1"/>
            <a:r>
              <a:rPr lang="pt-BR" sz="2200" dirty="0" smtClean="0"/>
              <a:t>Há relatos sobre pressões sazonais sobre os bancos no Rio de Janeiro resultando em dificuldades de liquidez na praça do Rio de Janeiro desde os anos 1860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70413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5402" y="215304"/>
            <a:ext cx="9601196" cy="70036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3. TRABALHO ASSALARIADO E A POLÍTICA MONETÁRIA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95401" y="1304545"/>
            <a:ext cx="9601196" cy="5553455"/>
          </a:xfrm>
        </p:spPr>
        <p:txBody>
          <a:bodyPr>
            <a:normAutofit/>
          </a:bodyPr>
          <a:lstStyle/>
          <a:p>
            <a:r>
              <a:rPr lang="pt-BR" sz="2200" dirty="0" smtClean="0"/>
              <a:t>Obstáculos para prover a acomodação da procura por moeda:</a:t>
            </a:r>
          </a:p>
          <a:p>
            <a:pPr lvl="1"/>
            <a:r>
              <a:rPr lang="pt-BR" sz="2000" dirty="0" smtClean="0"/>
              <a:t>Incipiente desenvolvimento do sistema bancário o tornava especialmente vulnerável às variações sazonais na procura por crédito e nos seus depósitos</a:t>
            </a:r>
          </a:p>
          <a:p>
            <a:pPr lvl="1"/>
            <a:r>
              <a:rPr lang="pt-BR" sz="2000" dirty="0" smtClean="0"/>
              <a:t>Baixa propensão do público para reter moeda sob forma de depósitos bancários</a:t>
            </a:r>
          </a:p>
          <a:p>
            <a:r>
              <a:rPr lang="pt-BR" sz="2200" dirty="0" smtClean="0"/>
              <a:t>Indicações de como a disseminação do trabalho escravo assalariado afetaria o sistema bancário:</a:t>
            </a:r>
          </a:p>
          <a:p>
            <a:pPr lvl="1"/>
            <a:r>
              <a:rPr lang="pt-BR" sz="2000" dirty="0" smtClean="0"/>
              <a:t>A presença de crises de liquidez fornece uma indicação clara do impacto monetário da difusão do trabalho assalariado no campo</a:t>
            </a:r>
          </a:p>
          <a:p>
            <a:r>
              <a:rPr lang="pt-BR" sz="2200" dirty="0" smtClean="0"/>
              <a:t>Embate entre as propostas de se expandir a oferta de moeda X orientação conservadora de sucessivos gabinetes imperiais empenhados em reduzir a oferta de moeda (adesão ao padrão-ouro)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38901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514</TotalTime>
  <Words>832</Words>
  <Application>Microsoft Office PowerPoint</Application>
  <PresentationFormat>Widescreen</PresentationFormat>
  <Paragraphs>110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Cacho</vt:lpstr>
      <vt:lpstr>A ORDEM DO PROGRESSO</vt:lpstr>
      <vt:lpstr>1. INTRODUÇÃO</vt:lpstr>
      <vt:lpstr>1. INTRODUÇÃO</vt:lpstr>
      <vt:lpstr>2. O BRASIL E A ECONOMIA INTERNACIONAL</vt:lpstr>
      <vt:lpstr>2. O BRASIL E A ECONOMIA INTERNACIONAL</vt:lpstr>
      <vt:lpstr>2. O BRASIL E A ECONOMIA INTERNACIONAL</vt:lpstr>
      <vt:lpstr>2. O BRASIL E A ECONOMIA INTERNACIONAL</vt:lpstr>
      <vt:lpstr>3. TRABALHO ASSALARIADO E A POLÍTICA MONETÁRIA</vt:lpstr>
      <vt:lpstr>3. TRABALHO ASSALARIADO E A POLÍTICA MONETÁRIA</vt:lpstr>
      <vt:lpstr>4. POLÍTICA ECONÔMICA NOS ANOS 1890</vt:lpstr>
      <vt:lpstr>4. POLÍTICA ECONÔMICA NOS ANOS 1890</vt:lpstr>
      <vt:lpstr>4. POLÍTICA ECONÔMICA NOS ANOS 1890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Anderson Feitosa</cp:lastModifiedBy>
  <cp:revision>22</cp:revision>
  <dcterms:created xsi:type="dcterms:W3CDTF">2013-11-25T17:32:29Z</dcterms:created>
  <dcterms:modified xsi:type="dcterms:W3CDTF">2014-11-24T19:42:32Z</dcterms:modified>
</cp:coreProperties>
</file>