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sldIdLst>
    <p:sldId id="256" r:id="rId2"/>
    <p:sldId id="258" r:id="rId3"/>
    <p:sldId id="263" r:id="rId4"/>
    <p:sldId id="266" r:id="rId5"/>
    <p:sldId id="267" r:id="rId6"/>
    <p:sldId id="268" r:id="rId7"/>
    <p:sldId id="269" r:id="rId8"/>
    <p:sldId id="270" r:id="rId9"/>
    <p:sldId id="272" r:id="rId10"/>
    <p:sldId id="276" r:id="rId11"/>
    <p:sldId id="273" r:id="rId12"/>
    <p:sldId id="274" r:id="rId13"/>
    <p:sldId id="275" r:id="rId14"/>
    <p:sldId id="277" r:id="rId15"/>
    <p:sldId id="279" r:id="rId16"/>
    <p:sldId id="280" r:id="rId17"/>
    <p:sldId id="281" r:id="rId18"/>
    <p:sldId id="282" r:id="rId19"/>
    <p:sldId id="283" r:id="rId20"/>
    <p:sldId id="284" r:id="rId21"/>
    <p:sldId id="285" r:id="rId22"/>
    <p:sldId id="286" r:id="rId23"/>
    <p:sldId id="287" r:id="rId24"/>
    <p:sldId id="288" r:id="rId25"/>
    <p:sldId id="289" r:id="rId26"/>
    <p:sldId id="290" r:id="rId27"/>
    <p:sldId id="291" r:id="rId28"/>
    <p:sldId id="292" r:id="rId29"/>
    <p:sldId id="293" r:id="rId30"/>
    <p:sldId id="294" r:id="rId31"/>
    <p:sldId id="295" r:id="rId32"/>
    <p:sldId id="264" r:id="rId33"/>
    <p:sldId id="259" r:id="rId34"/>
    <p:sldId id="260" r:id="rId35"/>
    <p:sldId id="261" r:id="rId3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édio 2 - Ênfas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6848" autoAdjust="0"/>
    <p:restoredTop sz="94660"/>
  </p:normalViewPr>
  <p:slideViewPr>
    <p:cSldViewPr snapToGrid="0">
      <p:cViewPr varScale="1">
        <p:scale>
          <a:sx n="79" d="100"/>
          <a:sy n="79" d="100"/>
        </p:scale>
        <p:origin x="96" y="49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pt-BR" smtClean="0"/>
              <a:t>Clique para editar o título mestre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t-BR" smtClean="0"/>
              <a:t>Clique para editar o estilo do subtítulo mestre</a:t>
            </a:r>
            <a:endParaRPr lang="en-US" dirty="0"/>
          </a:p>
        </p:txBody>
      </p:sp>
      <p:sp>
        <p:nvSpPr>
          <p:cNvPr id="4" name="Date Placeholder 3"/>
          <p:cNvSpPr>
            <a:spLocks noGrp="1"/>
          </p:cNvSpPr>
          <p:nvPr>
            <p:ph type="dt" sz="half" idx="10"/>
          </p:nvPr>
        </p:nvSpPr>
        <p:spPr/>
        <p:txBody>
          <a:bodyPr/>
          <a:lstStyle/>
          <a:p>
            <a:fld id="{FCDAF3B4-368F-42C5-B95C-732A0785AD93}" type="datetimeFigureOut">
              <a:rPr lang="en-US" smtClean="0"/>
              <a:t>5/12/2015</a:t>
            </a:fld>
            <a:endParaRPr lang="en-US"/>
          </a:p>
        </p:txBody>
      </p:sp>
      <p:sp>
        <p:nvSpPr>
          <p:cNvPr id="5" name="Footer Placeholder 4"/>
          <p:cNvSpPr>
            <a:spLocks noGrp="1"/>
          </p:cNvSpPr>
          <p:nvPr>
            <p:ph type="ftr" sz="quarter" idx="11"/>
          </p:nvPr>
        </p:nvSpPr>
        <p:spPr/>
        <p:txBody>
          <a:bodyPr/>
          <a:lstStyle/>
          <a:p>
            <a:endParaRPr lang="en-US"/>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19BF38A3-3CCF-4DB6-A74F-7BFB4605DC7B}" type="slidenum">
              <a:rPr lang="en-US" smtClean="0"/>
              <a:t>‹nº›</a:t>
            </a:fld>
            <a:endParaRPr lang="en-US"/>
          </a:p>
        </p:txBody>
      </p:sp>
    </p:spTree>
    <p:extLst>
      <p:ext uri="{BB962C8B-B14F-4D97-AF65-F5344CB8AC3E}">
        <p14:creationId xmlns:p14="http://schemas.microsoft.com/office/powerpoint/2010/main" val="30430676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ítulo e Legenda">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pt-BR" smtClean="0"/>
              <a:t>Clique para editar o título mestre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smtClean="0"/>
              <a:t>Clique para editar o texto mestre</a:t>
            </a:r>
          </a:p>
        </p:txBody>
      </p:sp>
      <p:sp>
        <p:nvSpPr>
          <p:cNvPr id="4" name="Date Placeholder 3"/>
          <p:cNvSpPr>
            <a:spLocks noGrp="1"/>
          </p:cNvSpPr>
          <p:nvPr>
            <p:ph type="dt" sz="half" idx="10"/>
          </p:nvPr>
        </p:nvSpPr>
        <p:spPr/>
        <p:txBody>
          <a:bodyPr/>
          <a:lstStyle/>
          <a:p>
            <a:fld id="{FCDAF3B4-368F-42C5-B95C-732A0785AD93}" type="datetimeFigureOut">
              <a:rPr lang="en-US" smtClean="0"/>
              <a:t>5/12/2015</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19BF38A3-3CCF-4DB6-A74F-7BFB4605DC7B}" type="slidenum">
              <a:rPr lang="en-US" smtClean="0"/>
              <a:t>‹nº›</a:t>
            </a:fld>
            <a:endParaRPr lang="en-US"/>
          </a:p>
        </p:txBody>
      </p:sp>
    </p:spTree>
    <p:extLst>
      <p:ext uri="{BB962C8B-B14F-4D97-AF65-F5344CB8AC3E}">
        <p14:creationId xmlns:p14="http://schemas.microsoft.com/office/powerpoint/2010/main" val="42189531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ção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pt-BR" smtClean="0"/>
              <a:t>Clique para editar o título mestre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pt-BR" smtClean="0"/>
              <a:t>Clique para editar o texto mestre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smtClean="0"/>
              <a:t>Clique para editar o texto mestre</a:t>
            </a:r>
          </a:p>
        </p:txBody>
      </p:sp>
      <p:sp>
        <p:nvSpPr>
          <p:cNvPr id="4" name="Date Placeholder 3"/>
          <p:cNvSpPr>
            <a:spLocks noGrp="1"/>
          </p:cNvSpPr>
          <p:nvPr>
            <p:ph type="dt" sz="half" idx="10"/>
          </p:nvPr>
        </p:nvSpPr>
        <p:spPr/>
        <p:txBody>
          <a:bodyPr/>
          <a:lstStyle/>
          <a:p>
            <a:fld id="{FCDAF3B4-368F-42C5-B95C-732A0785AD93}" type="datetimeFigureOut">
              <a:rPr lang="en-US" smtClean="0"/>
              <a:t>5/12/2015</a:t>
            </a:fld>
            <a:endParaRPr lang="en-US"/>
          </a:p>
        </p:txBody>
      </p:sp>
      <p:sp>
        <p:nvSpPr>
          <p:cNvPr id="5" name="Footer Placeholder 4"/>
          <p:cNvSpPr>
            <a:spLocks noGrp="1"/>
          </p:cNvSpPr>
          <p:nvPr>
            <p:ph type="ftr" sz="quarter" idx="11"/>
          </p:nvPr>
        </p:nvSpPr>
        <p:spPr/>
        <p:txBody>
          <a:bodyPr/>
          <a:lstStyle/>
          <a:p>
            <a:endParaRPr lang="en-US"/>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19BF38A3-3CCF-4DB6-A74F-7BFB4605DC7B}" type="slidenum">
              <a:rPr lang="en-US" smtClean="0"/>
              <a:t>‹nº›</a:t>
            </a:fld>
            <a:endParaRPr lang="en-US"/>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79997944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artão de Nome">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pt-BR" smtClean="0"/>
              <a:t>Clique para editar o título mestre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pt-BR" smtClean="0"/>
              <a:t>Clique para editar o texto mestre</a:t>
            </a:r>
          </a:p>
        </p:txBody>
      </p:sp>
      <p:sp>
        <p:nvSpPr>
          <p:cNvPr id="5" name="Date Placeholder 4"/>
          <p:cNvSpPr>
            <a:spLocks noGrp="1"/>
          </p:cNvSpPr>
          <p:nvPr>
            <p:ph type="dt" sz="half" idx="10"/>
          </p:nvPr>
        </p:nvSpPr>
        <p:spPr/>
        <p:txBody>
          <a:bodyPr/>
          <a:lstStyle/>
          <a:p>
            <a:fld id="{FCDAF3B4-368F-42C5-B95C-732A0785AD93}" type="datetimeFigureOut">
              <a:rPr lang="en-US" smtClean="0"/>
              <a:t>5/12/2015</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19BF38A3-3CCF-4DB6-A74F-7BFB4605DC7B}" type="slidenum">
              <a:rPr lang="en-US" smtClean="0"/>
              <a:t>‹nº›</a:t>
            </a:fld>
            <a:endParaRPr lang="en-US"/>
          </a:p>
        </p:txBody>
      </p:sp>
    </p:spTree>
    <p:extLst>
      <p:ext uri="{BB962C8B-B14F-4D97-AF65-F5344CB8AC3E}">
        <p14:creationId xmlns:p14="http://schemas.microsoft.com/office/powerpoint/2010/main" val="247954854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itar o Cartão de Nome">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pt-BR" smtClean="0"/>
              <a:t>Clique para editar o título mestre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pt-BR" smtClean="0"/>
              <a:t>Clique para editar o texto mestre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pt-BR" smtClean="0"/>
              <a:t>Clique para editar o texto mestre</a:t>
            </a:r>
          </a:p>
        </p:txBody>
      </p:sp>
      <p:sp>
        <p:nvSpPr>
          <p:cNvPr id="5" name="Date Placeholder 4"/>
          <p:cNvSpPr>
            <a:spLocks noGrp="1"/>
          </p:cNvSpPr>
          <p:nvPr>
            <p:ph type="dt" sz="half" idx="10"/>
          </p:nvPr>
        </p:nvSpPr>
        <p:spPr/>
        <p:txBody>
          <a:bodyPr/>
          <a:lstStyle/>
          <a:p>
            <a:fld id="{FCDAF3B4-368F-42C5-B95C-732A0785AD93}" type="datetimeFigureOut">
              <a:rPr lang="en-US" smtClean="0"/>
              <a:t>5/12/2015</a:t>
            </a:fld>
            <a:endParaRPr lang="en-US"/>
          </a:p>
        </p:txBody>
      </p:sp>
      <p:sp>
        <p:nvSpPr>
          <p:cNvPr id="6" name="Footer Placeholder 5"/>
          <p:cNvSpPr>
            <a:spLocks noGrp="1"/>
          </p:cNvSpPr>
          <p:nvPr>
            <p:ph type="ftr" sz="quarter" idx="11"/>
          </p:nvPr>
        </p:nvSpPr>
        <p:spPr/>
        <p:txBody>
          <a:bodyPr/>
          <a:lstStyle/>
          <a:p>
            <a:endParaRPr lang="en-US"/>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19BF38A3-3CCF-4DB6-A74F-7BFB4605DC7B}" type="slidenum">
              <a:rPr lang="en-US" smtClean="0"/>
              <a:t>‹nº›</a:t>
            </a:fld>
            <a:endParaRPr lang="en-US"/>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72659246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dadeiro ou Falso">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pt-BR" smtClean="0"/>
              <a:t>Clique para editar o título mestre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pt-BR" smtClean="0"/>
              <a:t>Clique para editar o texto mestre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pt-BR" smtClean="0"/>
              <a:t>Clique para editar o texto mestre</a:t>
            </a:r>
          </a:p>
        </p:txBody>
      </p:sp>
      <p:sp>
        <p:nvSpPr>
          <p:cNvPr id="5" name="Date Placeholder 4"/>
          <p:cNvSpPr>
            <a:spLocks noGrp="1"/>
          </p:cNvSpPr>
          <p:nvPr>
            <p:ph type="dt" sz="half" idx="10"/>
          </p:nvPr>
        </p:nvSpPr>
        <p:spPr/>
        <p:txBody>
          <a:bodyPr/>
          <a:lstStyle/>
          <a:p>
            <a:fld id="{FCDAF3B4-368F-42C5-B95C-732A0785AD93}" type="datetimeFigureOut">
              <a:rPr lang="en-US" smtClean="0"/>
              <a:t>5/12/2015</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19BF38A3-3CCF-4DB6-A74F-7BFB4605DC7B}" type="slidenum">
              <a:rPr lang="en-US" smtClean="0"/>
              <a:t>‹nº›</a:t>
            </a:fld>
            <a:endParaRPr lang="en-US"/>
          </a:p>
        </p:txBody>
      </p:sp>
    </p:spTree>
    <p:extLst>
      <p:ext uri="{BB962C8B-B14F-4D97-AF65-F5344CB8AC3E}">
        <p14:creationId xmlns:p14="http://schemas.microsoft.com/office/powerpoint/2010/main" val="393817552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smtClean="0"/>
              <a:t>Clique para editar o título mestre</a:t>
            </a:r>
            <a:endParaRPr lang="en-US" dirty="0"/>
          </a:p>
        </p:txBody>
      </p:sp>
      <p:sp>
        <p:nvSpPr>
          <p:cNvPr id="3" name="Vertical Text Placeholder 2"/>
          <p:cNvSpPr>
            <a:spLocks noGrp="1"/>
          </p:cNvSpPr>
          <p:nvPr>
            <p:ph type="body" orient="vert" idx="1"/>
          </p:nvPr>
        </p:nvSpPr>
        <p:spPr/>
        <p:txBody>
          <a:bodyPr vert="eaVert" anchor="t"/>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4" name="Date Placeholder 3"/>
          <p:cNvSpPr>
            <a:spLocks noGrp="1"/>
          </p:cNvSpPr>
          <p:nvPr>
            <p:ph type="dt" sz="half" idx="10"/>
          </p:nvPr>
        </p:nvSpPr>
        <p:spPr/>
        <p:txBody>
          <a:bodyPr/>
          <a:lstStyle/>
          <a:p>
            <a:fld id="{FCDAF3B4-368F-42C5-B95C-732A0785AD93}" type="datetimeFigureOut">
              <a:rPr lang="en-US" smtClean="0"/>
              <a:t>5/12/2015</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19BF38A3-3CCF-4DB6-A74F-7BFB4605DC7B}" type="slidenum">
              <a:rPr lang="en-US" smtClean="0"/>
              <a:t>‹nº›</a:t>
            </a:fld>
            <a:endParaRPr lang="en-US"/>
          </a:p>
        </p:txBody>
      </p:sp>
    </p:spTree>
    <p:extLst>
      <p:ext uri="{BB962C8B-B14F-4D97-AF65-F5344CB8AC3E}">
        <p14:creationId xmlns:p14="http://schemas.microsoft.com/office/powerpoint/2010/main" val="24066720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pt-BR" smtClean="0"/>
              <a:t>Clique para editar o título mestre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4" name="Date Placeholder 3"/>
          <p:cNvSpPr>
            <a:spLocks noGrp="1"/>
          </p:cNvSpPr>
          <p:nvPr>
            <p:ph type="dt" sz="half" idx="10"/>
          </p:nvPr>
        </p:nvSpPr>
        <p:spPr/>
        <p:txBody>
          <a:bodyPr/>
          <a:lstStyle/>
          <a:p>
            <a:fld id="{FCDAF3B4-368F-42C5-B95C-732A0785AD93}" type="datetimeFigureOut">
              <a:rPr lang="en-US" smtClean="0"/>
              <a:t>5/12/2015</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19BF38A3-3CCF-4DB6-A74F-7BFB4605DC7B}" type="slidenum">
              <a:rPr lang="en-US" smtClean="0"/>
              <a:t>‹nº›</a:t>
            </a:fld>
            <a:endParaRPr lang="en-US"/>
          </a:p>
        </p:txBody>
      </p:sp>
    </p:spTree>
    <p:extLst>
      <p:ext uri="{BB962C8B-B14F-4D97-AF65-F5344CB8AC3E}">
        <p14:creationId xmlns:p14="http://schemas.microsoft.com/office/powerpoint/2010/main" val="27637581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pt-BR" smtClean="0"/>
              <a:t>Clique para editar o título mestre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4" name="Date Placeholder 3"/>
          <p:cNvSpPr>
            <a:spLocks noGrp="1"/>
          </p:cNvSpPr>
          <p:nvPr>
            <p:ph type="dt" sz="half" idx="10"/>
          </p:nvPr>
        </p:nvSpPr>
        <p:spPr/>
        <p:txBody>
          <a:bodyPr/>
          <a:lstStyle/>
          <a:p>
            <a:fld id="{FCDAF3B4-368F-42C5-B95C-732A0785AD93}" type="datetimeFigureOut">
              <a:rPr lang="en-US" smtClean="0"/>
              <a:t>5/12/2015</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19BF38A3-3CCF-4DB6-A74F-7BFB4605DC7B}" type="slidenum">
              <a:rPr lang="en-US" smtClean="0"/>
              <a:t>‹nº›</a:t>
            </a:fld>
            <a:endParaRPr lang="en-US"/>
          </a:p>
        </p:txBody>
      </p:sp>
    </p:spTree>
    <p:extLst>
      <p:ext uri="{BB962C8B-B14F-4D97-AF65-F5344CB8AC3E}">
        <p14:creationId xmlns:p14="http://schemas.microsoft.com/office/powerpoint/2010/main" val="39745501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pt-BR" smtClean="0"/>
              <a:t>Clique para editar o título mestre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smtClean="0"/>
              <a:t>Clique para editar o texto mestre</a:t>
            </a:r>
          </a:p>
        </p:txBody>
      </p:sp>
      <p:sp>
        <p:nvSpPr>
          <p:cNvPr id="4" name="Date Placeholder 3"/>
          <p:cNvSpPr>
            <a:spLocks noGrp="1"/>
          </p:cNvSpPr>
          <p:nvPr>
            <p:ph type="dt" sz="half" idx="10"/>
          </p:nvPr>
        </p:nvSpPr>
        <p:spPr/>
        <p:txBody>
          <a:bodyPr/>
          <a:lstStyle/>
          <a:p>
            <a:fld id="{FCDAF3B4-368F-42C5-B95C-732A0785AD93}" type="datetimeFigureOut">
              <a:rPr lang="en-US" smtClean="0"/>
              <a:t>5/12/2015</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19BF38A3-3CCF-4DB6-A74F-7BFB4605DC7B}" type="slidenum">
              <a:rPr lang="en-US" smtClean="0"/>
              <a:t>‹nº›</a:t>
            </a:fld>
            <a:endParaRPr lang="en-US"/>
          </a:p>
        </p:txBody>
      </p:sp>
    </p:spTree>
    <p:extLst>
      <p:ext uri="{BB962C8B-B14F-4D97-AF65-F5344CB8AC3E}">
        <p14:creationId xmlns:p14="http://schemas.microsoft.com/office/powerpoint/2010/main" val="39833324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pt-BR" smtClean="0"/>
              <a:t>Clique para editar o título mestre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5" name="Date Placeholder 4"/>
          <p:cNvSpPr>
            <a:spLocks noGrp="1"/>
          </p:cNvSpPr>
          <p:nvPr>
            <p:ph type="dt" sz="half" idx="10"/>
          </p:nvPr>
        </p:nvSpPr>
        <p:spPr/>
        <p:txBody>
          <a:bodyPr/>
          <a:lstStyle/>
          <a:p>
            <a:fld id="{FCDAF3B4-368F-42C5-B95C-732A0785AD93}" type="datetimeFigureOut">
              <a:rPr lang="en-US" smtClean="0"/>
              <a:t>5/12/2015</a:t>
            </a:fld>
            <a:endParaRPr lang="en-US"/>
          </a:p>
        </p:txBody>
      </p:sp>
      <p:sp>
        <p:nvSpPr>
          <p:cNvPr id="6" name="Footer Placeholder 5"/>
          <p:cNvSpPr>
            <a:spLocks noGrp="1"/>
          </p:cNvSpPr>
          <p:nvPr>
            <p:ph type="ftr" sz="quarter" idx="11"/>
          </p:nvPr>
        </p:nvSpPr>
        <p:spPr/>
        <p:txBody>
          <a:bodyPr/>
          <a:lstStyle/>
          <a:p>
            <a:endParaRPr lang="en-US"/>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19BF38A3-3CCF-4DB6-A74F-7BFB4605DC7B}" type="slidenum">
              <a:rPr lang="en-US" smtClean="0"/>
              <a:t>‹nº›</a:t>
            </a:fld>
            <a:endParaRPr lang="en-US"/>
          </a:p>
        </p:txBody>
      </p:sp>
    </p:spTree>
    <p:extLst>
      <p:ext uri="{BB962C8B-B14F-4D97-AF65-F5344CB8AC3E}">
        <p14:creationId xmlns:p14="http://schemas.microsoft.com/office/powerpoint/2010/main" val="25974992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pt-BR" smtClean="0"/>
              <a:t>Clique para editar o título mestre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 texto mestre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 texto mestre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7" name="Date Placeholder 6"/>
          <p:cNvSpPr>
            <a:spLocks noGrp="1"/>
          </p:cNvSpPr>
          <p:nvPr>
            <p:ph type="dt" sz="half" idx="10"/>
          </p:nvPr>
        </p:nvSpPr>
        <p:spPr/>
        <p:txBody>
          <a:bodyPr/>
          <a:lstStyle/>
          <a:p>
            <a:fld id="{FCDAF3B4-368F-42C5-B95C-732A0785AD93}" type="datetimeFigureOut">
              <a:rPr lang="en-US" smtClean="0"/>
              <a:t>5/12/2015</a:t>
            </a:fld>
            <a:endParaRPr lang="en-US"/>
          </a:p>
        </p:txBody>
      </p:sp>
      <p:sp>
        <p:nvSpPr>
          <p:cNvPr id="8" name="Footer Placeholder 7"/>
          <p:cNvSpPr>
            <a:spLocks noGrp="1"/>
          </p:cNvSpPr>
          <p:nvPr>
            <p:ph type="ftr" sz="quarter" idx="11"/>
          </p:nvPr>
        </p:nvSpPr>
        <p:spPr/>
        <p:txBody>
          <a:bodyPr/>
          <a:lstStyle/>
          <a:p>
            <a:endParaRPr lang="en-US"/>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19BF38A3-3CCF-4DB6-A74F-7BFB4605DC7B}" type="slidenum">
              <a:rPr lang="en-US" smtClean="0"/>
              <a:t>‹nº›</a:t>
            </a:fld>
            <a:endParaRPr lang="en-US"/>
          </a:p>
        </p:txBody>
      </p:sp>
    </p:spTree>
    <p:extLst>
      <p:ext uri="{BB962C8B-B14F-4D97-AF65-F5344CB8AC3E}">
        <p14:creationId xmlns:p14="http://schemas.microsoft.com/office/powerpoint/2010/main" val="38148783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smtClean="0"/>
              <a:t>Clique para editar o título mestre</a:t>
            </a:r>
            <a:endParaRPr lang="en-US" dirty="0"/>
          </a:p>
        </p:txBody>
      </p:sp>
      <p:sp>
        <p:nvSpPr>
          <p:cNvPr id="3" name="Date Placeholder 2"/>
          <p:cNvSpPr>
            <a:spLocks noGrp="1"/>
          </p:cNvSpPr>
          <p:nvPr>
            <p:ph type="dt" sz="half" idx="10"/>
          </p:nvPr>
        </p:nvSpPr>
        <p:spPr/>
        <p:txBody>
          <a:bodyPr/>
          <a:lstStyle/>
          <a:p>
            <a:fld id="{FCDAF3B4-368F-42C5-B95C-732A0785AD93}" type="datetimeFigureOut">
              <a:rPr lang="en-US" smtClean="0"/>
              <a:t>5/12/2015</a:t>
            </a:fld>
            <a:endParaRPr lang="en-US"/>
          </a:p>
        </p:txBody>
      </p:sp>
      <p:sp>
        <p:nvSpPr>
          <p:cNvPr id="4" name="Footer Placeholder 3"/>
          <p:cNvSpPr>
            <a:spLocks noGrp="1"/>
          </p:cNvSpPr>
          <p:nvPr>
            <p:ph type="ftr" sz="quarter" idx="11"/>
          </p:nvPr>
        </p:nvSpPr>
        <p:spPr/>
        <p:txBody>
          <a:bodyPr/>
          <a:lstStyle/>
          <a:p>
            <a:endParaRPr lang="en-US"/>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19BF38A3-3CCF-4DB6-A74F-7BFB4605DC7B}" type="slidenum">
              <a:rPr lang="en-US" smtClean="0"/>
              <a:t>‹nº›</a:t>
            </a:fld>
            <a:endParaRPr lang="en-US"/>
          </a:p>
        </p:txBody>
      </p:sp>
    </p:spTree>
    <p:extLst>
      <p:ext uri="{BB962C8B-B14F-4D97-AF65-F5344CB8AC3E}">
        <p14:creationId xmlns:p14="http://schemas.microsoft.com/office/powerpoint/2010/main" val="39400819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CDAF3B4-368F-42C5-B95C-732A0785AD93}" type="datetimeFigureOut">
              <a:rPr lang="en-US" smtClean="0"/>
              <a:t>5/12/2015</a:t>
            </a:fld>
            <a:endParaRPr lang="en-US"/>
          </a:p>
        </p:txBody>
      </p:sp>
      <p:sp>
        <p:nvSpPr>
          <p:cNvPr id="3" name="Footer Placeholder 2"/>
          <p:cNvSpPr>
            <a:spLocks noGrp="1"/>
          </p:cNvSpPr>
          <p:nvPr>
            <p:ph type="ftr" sz="quarter" idx="11"/>
          </p:nvPr>
        </p:nvSpPr>
        <p:spPr/>
        <p:txBody>
          <a:bodyPr/>
          <a:lstStyle/>
          <a:p>
            <a:endParaRPr lang="en-US"/>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19BF38A3-3CCF-4DB6-A74F-7BFB4605DC7B}" type="slidenum">
              <a:rPr lang="en-US" smtClean="0"/>
              <a:t>‹nº›</a:t>
            </a:fld>
            <a:endParaRPr lang="en-US"/>
          </a:p>
        </p:txBody>
      </p:sp>
    </p:spTree>
    <p:extLst>
      <p:ext uri="{BB962C8B-B14F-4D97-AF65-F5344CB8AC3E}">
        <p14:creationId xmlns:p14="http://schemas.microsoft.com/office/powerpoint/2010/main" val="38334499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pt-BR" smtClean="0"/>
              <a:t>Clique para editar o título mestre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 texto mestre</a:t>
            </a:r>
          </a:p>
        </p:txBody>
      </p:sp>
      <p:sp>
        <p:nvSpPr>
          <p:cNvPr id="5" name="Date Placeholder 4"/>
          <p:cNvSpPr>
            <a:spLocks noGrp="1"/>
          </p:cNvSpPr>
          <p:nvPr>
            <p:ph type="dt" sz="half" idx="10"/>
          </p:nvPr>
        </p:nvSpPr>
        <p:spPr/>
        <p:txBody>
          <a:bodyPr/>
          <a:lstStyle/>
          <a:p>
            <a:fld id="{FCDAF3B4-368F-42C5-B95C-732A0785AD93}" type="datetimeFigureOut">
              <a:rPr lang="en-US" smtClean="0"/>
              <a:t>5/12/2015</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19BF38A3-3CCF-4DB6-A74F-7BFB4605DC7B}" type="slidenum">
              <a:rPr lang="en-US" smtClean="0"/>
              <a:t>‹nº›</a:t>
            </a:fld>
            <a:endParaRPr lang="en-US"/>
          </a:p>
        </p:txBody>
      </p:sp>
    </p:spTree>
    <p:extLst>
      <p:ext uri="{BB962C8B-B14F-4D97-AF65-F5344CB8AC3E}">
        <p14:creationId xmlns:p14="http://schemas.microsoft.com/office/powerpoint/2010/main" val="5552273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pt-BR" smtClean="0"/>
              <a:t>Clique para editar o título mestre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pt-BR" smtClean="0"/>
              <a:t>Clique no ícone para adicionar uma imagem</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 texto mestre</a:t>
            </a:r>
          </a:p>
        </p:txBody>
      </p:sp>
      <p:sp>
        <p:nvSpPr>
          <p:cNvPr id="5" name="Date Placeholder 4"/>
          <p:cNvSpPr>
            <a:spLocks noGrp="1"/>
          </p:cNvSpPr>
          <p:nvPr>
            <p:ph type="dt" sz="half" idx="10"/>
          </p:nvPr>
        </p:nvSpPr>
        <p:spPr/>
        <p:txBody>
          <a:bodyPr/>
          <a:lstStyle/>
          <a:p>
            <a:fld id="{FCDAF3B4-368F-42C5-B95C-732A0785AD93}" type="datetimeFigureOut">
              <a:rPr lang="en-US" smtClean="0"/>
              <a:t>5/12/2015</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19BF38A3-3CCF-4DB6-A74F-7BFB4605DC7B}" type="slidenum">
              <a:rPr lang="en-US" smtClean="0"/>
              <a:t>‹nº›</a:t>
            </a:fld>
            <a:endParaRPr lang="en-US"/>
          </a:p>
        </p:txBody>
      </p:sp>
    </p:spTree>
    <p:extLst>
      <p:ext uri="{BB962C8B-B14F-4D97-AF65-F5344CB8AC3E}">
        <p14:creationId xmlns:p14="http://schemas.microsoft.com/office/powerpoint/2010/main" val="4147533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pt-BR" smtClean="0"/>
              <a:t>Clique para editar o título mestre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FCDAF3B4-368F-42C5-B95C-732A0785AD93}" type="datetimeFigureOut">
              <a:rPr lang="en-US" smtClean="0"/>
              <a:t>5/12/2015</a:t>
            </a:fld>
            <a:endParaRPr lang="en-US"/>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19BF38A3-3CCF-4DB6-A74F-7BFB4605DC7B}" type="slidenum">
              <a:rPr lang="en-US" smtClean="0"/>
              <a:t>‹nº›</a:t>
            </a:fld>
            <a:endParaRPr lang="en-US"/>
          </a:p>
        </p:txBody>
      </p:sp>
    </p:spTree>
    <p:extLst>
      <p:ext uri="{BB962C8B-B14F-4D97-AF65-F5344CB8AC3E}">
        <p14:creationId xmlns:p14="http://schemas.microsoft.com/office/powerpoint/2010/main" val="1963025099"/>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 id="2147483691" r:id="rId13"/>
    <p:sldLayoutId id="2147483692" r:id="rId14"/>
    <p:sldLayoutId id="2147483693" r:id="rId15"/>
    <p:sldLayoutId id="2147483694"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normAutofit/>
          </a:bodyPr>
          <a:lstStyle/>
          <a:p>
            <a:r>
              <a:rPr lang="pt-BR" sz="4800" dirty="0" smtClean="0"/>
              <a:t>A ORDEM DO PROGRESSO</a:t>
            </a:r>
            <a:endParaRPr lang="en-US" sz="4800" dirty="0"/>
          </a:p>
        </p:txBody>
      </p:sp>
      <p:sp>
        <p:nvSpPr>
          <p:cNvPr id="3" name="Subtítulo 2"/>
          <p:cNvSpPr>
            <a:spLocks noGrp="1"/>
          </p:cNvSpPr>
          <p:nvPr>
            <p:ph type="subTitle" idx="1"/>
          </p:nvPr>
        </p:nvSpPr>
        <p:spPr/>
        <p:txBody>
          <a:bodyPr/>
          <a:lstStyle/>
          <a:p>
            <a:r>
              <a:rPr lang="pt-BR" dirty="0" smtClean="0"/>
              <a:t>CAPÍTULO 2 – APOGEU E CRISE NA PRIMEIRA REPÚBLICA: 1900-1930</a:t>
            </a:r>
            <a:endParaRPr lang="en-US" dirty="0"/>
          </a:p>
        </p:txBody>
      </p:sp>
    </p:spTree>
    <p:extLst>
      <p:ext uri="{BB962C8B-B14F-4D97-AF65-F5344CB8AC3E}">
        <p14:creationId xmlns:p14="http://schemas.microsoft.com/office/powerpoint/2010/main" val="260414520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295402" y="360341"/>
            <a:ext cx="9601196" cy="700364"/>
          </a:xfrm>
        </p:spPr>
        <p:txBody>
          <a:bodyPr>
            <a:normAutofit fontScale="90000"/>
          </a:bodyPr>
          <a:lstStyle/>
          <a:p>
            <a:pPr algn="ctr"/>
            <a:r>
              <a:rPr lang="pt-BR" dirty="0" smtClean="0"/>
              <a:t>2. POLÍTICA ECONÔMICA NA PRIMEIRA REPÚBLICA</a:t>
            </a:r>
            <a:endParaRPr lang="en-US" dirty="0"/>
          </a:p>
        </p:txBody>
      </p:sp>
      <p:sp>
        <p:nvSpPr>
          <p:cNvPr id="3" name="Espaço Reservado para Conteúdo 2"/>
          <p:cNvSpPr>
            <a:spLocks noGrp="1"/>
          </p:cNvSpPr>
          <p:nvPr>
            <p:ph idx="1"/>
          </p:nvPr>
        </p:nvSpPr>
        <p:spPr>
          <a:xfrm>
            <a:off x="1295401" y="1304545"/>
            <a:ext cx="9601196" cy="5553455"/>
          </a:xfrm>
        </p:spPr>
        <p:txBody>
          <a:bodyPr>
            <a:normAutofit/>
          </a:bodyPr>
          <a:lstStyle/>
          <a:p>
            <a:pPr marL="0" indent="0" algn="ctr">
              <a:buNone/>
            </a:pPr>
            <a:r>
              <a:rPr lang="pt-BR" sz="2600" b="1" i="1" u="sng" dirty="0" smtClean="0"/>
              <a:t>Ciclos e Crises da Primeira República</a:t>
            </a:r>
          </a:p>
          <a:p>
            <a:pPr marL="0" indent="0">
              <a:buNone/>
            </a:pPr>
            <a:r>
              <a:rPr lang="pt-BR" sz="2400" dirty="0"/>
              <a:t>1) </a:t>
            </a:r>
            <a:r>
              <a:rPr lang="pt-BR" sz="2400" dirty="0" smtClean="0"/>
              <a:t>A Era de Ouro, 1900-1913</a:t>
            </a:r>
            <a:endParaRPr lang="pt-BR" sz="2400" dirty="0"/>
          </a:p>
          <a:p>
            <a:pPr lvl="1"/>
            <a:r>
              <a:rPr lang="pt-BR" sz="2400" dirty="0" smtClean="0"/>
              <a:t>A origem deste verdadeiro </a:t>
            </a:r>
            <a:r>
              <a:rPr lang="pt-BR" sz="2400" b="1" dirty="0" smtClean="0"/>
              <a:t>milagre econômico</a:t>
            </a:r>
            <a:r>
              <a:rPr lang="pt-BR" sz="2400" dirty="0" smtClean="0"/>
              <a:t> está na repentina melhora da posição externa:</a:t>
            </a:r>
          </a:p>
          <a:p>
            <a:pPr lvl="2"/>
            <a:r>
              <a:rPr lang="pt-BR" sz="2000" dirty="0" smtClean="0"/>
              <a:t>Rápido crescimento das exportações de borracha;</a:t>
            </a:r>
          </a:p>
          <a:p>
            <a:pPr lvl="2"/>
            <a:r>
              <a:rPr lang="pt-BR" sz="2000" dirty="0" smtClean="0"/>
              <a:t>Início do grande </a:t>
            </a:r>
            <a:r>
              <a:rPr lang="pt-BR" sz="2000" i="1" dirty="0" smtClean="0"/>
              <a:t>boom</a:t>
            </a:r>
            <a:r>
              <a:rPr lang="pt-BR" sz="2000" dirty="0" smtClean="0"/>
              <a:t> de investimentos europeus na periferia que, com breves interrupções, duraria até as vésperas da guerra</a:t>
            </a:r>
          </a:p>
          <a:p>
            <a:pPr lvl="1"/>
            <a:r>
              <a:rPr lang="pt-BR" sz="2400" dirty="0" smtClean="0"/>
              <a:t>Criação da Caixa de Conversão, em 1906:</a:t>
            </a:r>
          </a:p>
          <a:p>
            <a:pPr lvl="2"/>
            <a:r>
              <a:rPr lang="pt-BR" sz="2200" dirty="0" smtClean="0"/>
              <a:t>Investida do poder de emissão de notas plenamente conversíveis em ouro, e vice-versa, a uma taxa fixa de câmbio</a:t>
            </a:r>
          </a:p>
          <a:p>
            <a:endParaRPr lang="pt-BR" sz="2600" dirty="0" smtClean="0"/>
          </a:p>
        </p:txBody>
      </p:sp>
    </p:spTree>
    <p:extLst>
      <p:ext uri="{BB962C8B-B14F-4D97-AF65-F5344CB8AC3E}">
        <p14:creationId xmlns:p14="http://schemas.microsoft.com/office/powerpoint/2010/main" val="107203904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295402" y="360341"/>
            <a:ext cx="9601196" cy="700364"/>
          </a:xfrm>
        </p:spPr>
        <p:txBody>
          <a:bodyPr>
            <a:normAutofit fontScale="90000"/>
          </a:bodyPr>
          <a:lstStyle/>
          <a:p>
            <a:pPr algn="ctr"/>
            <a:r>
              <a:rPr lang="pt-BR" dirty="0" smtClean="0"/>
              <a:t>2. POLÍTICA ECONÔMICA NA PRIMEIRA REPÚBLICA</a:t>
            </a:r>
            <a:endParaRPr lang="en-US" dirty="0"/>
          </a:p>
        </p:txBody>
      </p:sp>
      <p:sp>
        <p:nvSpPr>
          <p:cNvPr id="3" name="Espaço Reservado para Conteúdo 2"/>
          <p:cNvSpPr>
            <a:spLocks noGrp="1"/>
          </p:cNvSpPr>
          <p:nvPr>
            <p:ph idx="1"/>
          </p:nvPr>
        </p:nvSpPr>
        <p:spPr>
          <a:xfrm>
            <a:off x="1295401" y="1304545"/>
            <a:ext cx="9601196" cy="5553455"/>
          </a:xfrm>
        </p:spPr>
        <p:txBody>
          <a:bodyPr>
            <a:normAutofit/>
          </a:bodyPr>
          <a:lstStyle/>
          <a:p>
            <a:pPr marL="0" indent="0" algn="ctr">
              <a:buNone/>
            </a:pPr>
            <a:r>
              <a:rPr lang="pt-BR" sz="2600" b="1" i="1" u="sng" dirty="0" smtClean="0"/>
              <a:t>Ciclos e Crises da Primeira República</a:t>
            </a:r>
          </a:p>
          <a:p>
            <a:pPr marL="0" indent="0">
              <a:buNone/>
            </a:pPr>
            <a:r>
              <a:rPr lang="pt-BR" sz="2400" dirty="0"/>
              <a:t>1) </a:t>
            </a:r>
            <a:r>
              <a:rPr lang="pt-BR" sz="2400" dirty="0" smtClean="0"/>
              <a:t>A Era de Ouro, 1900-1913</a:t>
            </a:r>
            <a:endParaRPr lang="pt-BR" sz="2400" dirty="0"/>
          </a:p>
          <a:p>
            <a:pPr lvl="1"/>
            <a:r>
              <a:rPr lang="pt-BR" sz="2400" dirty="0" smtClean="0"/>
              <a:t>Adoção do padrão-ouro em 1906: vinculou a estabilidade monetária doméstica ao comportamento do BP</a:t>
            </a:r>
          </a:p>
          <a:p>
            <a:pPr lvl="2"/>
            <a:r>
              <a:rPr lang="pt-BR" sz="2200" dirty="0" smtClean="0"/>
              <a:t>Acentuou o caráter pró-cíclico dos déficits e superávits externos da economia primário-exportadora</a:t>
            </a:r>
          </a:p>
          <a:p>
            <a:pPr lvl="1"/>
            <a:r>
              <a:rPr lang="pt-BR" sz="2600" dirty="0" smtClean="0"/>
              <a:t>Fatores decisivos para a determinação do nível de atividade interna da economia:</a:t>
            </a:r>
          </a:p>
          <a:p>
            <a:pPr lvl="2"/>
            <a:r>
              <a:rPr lang="pt-BR" sz="2200" dirty="0" smtClean="0"/>
              <a:t>Acontecimentos exógenos que afetariam os mercados internacionais do café e da borracha</a:t>
            </a:r>
          </a:p>
          <a:p>
            <a:pPr lvl="2"/>
            <a:r>
              <a:rPr lang="pt-BR" sz="2200" dirty="0" smtClean="0"/>
              <a:t>Fluxo de capital europeu de longo prazo</a:t>
            </a:r>
          </a:p>
        </p:txBody>
      </p:sp>
    </p:spTree>
    <p:extLst>
      <p:ext uri="{BB962C8B-B14F-4D97-AF65-F5344CB8AC3E}">
        <p14:creationId xmlns:p14="http://schemas.microsoft.com/office/powerpoint/2010/main" val="277172579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295402" y="360341"/>
            <a:ext cx="9601196" cy="700364"/>
          </a:xfrm>
        </p:spPr>
        <p:txBody>
          <a:bodyPr>
            <a:normAutofit fontScale="90000"/>
          </a:bodyPr>
          <a:lstStyle/>
          <a:p>
            <a:pPr algn="ctr"/>
            <a:r>
              <a:rPr lang="pt-BR" dirty="0" smtClean="0"/>
              <a:t>2. POLÍTICA ECONÔMICA NA PRIMEIRA REPÚBLICA</a:t>
            </a:r>
            <a:endParaRPr lang="en-US" dirty="0"/>
          </a:p>
        </p:txBody>
      </p:sp>
      <p:sp>
        <p:nvSpPr>
          <p:cNvPr id="3" name="Espaço Reservado para Conteúdo 2"/>
          <p:cNvSpPr>
            <a:spLocks noGrp="1"/>
          </p:cNvSpPr>
          <p:nvPr>
            <p:ph idx="1"/>
          </p:nvPr>
        </p:nvSpPr>
        <p:spPr>
          <a:xfrm>
            <a:off x="1295401" y="1304545"/>
            <a:ext cx="9601196" cy="5553455"/>
          </a:xfrm>
        </p:spPr>
        <p:txBody>
          <a:bodyPr>
            <a:normAutofit/>
          </a:bodyPr>
          <a:lstStyle/>
          <a:p>
            <a:pPr marL="0" indent="0" algn="ctr">
              <a:buNone/>
            </a:pPr>
            <a:r>
              <a:rPr lang="pt-BR" sz="2600" b="1" i="1" u="sng" dirty="0" smtClean="0"/>
              <a:t>Ciclos e Crises da Primeira República</a:t>
            </a:r>
          </a:p>
          <a:p>
            <a:pPr marL="0" indent="0">
              <a:buNone/>
            </a:pPr>
            <a:r>
              <a:rPr lang="pt-BR" sz="2400" dirty="0"/>
              <a:t>1) </a:t>
            </a:r>
            <a:r>
              <a:rPr lang="pt-BR" sz="2400" dirty="0" smtClean="0"/>
              <a:t>A Era de Ouro, 1900-1913</a:t>
            </a:r>
            <a:endParaRPr lang="pt-BR" sz="2400" dirty="0"/>
          </a:p>
          <a:p>
            <a:pPr lvl="1"/>
            <a:r>
              <a:rPr lang="pt-BR" sz="2400" dirty="0" smtClean="0"/>
              <a:t>Aspectos que comprometiam a viabilidade do modelo de crescimento do pré-guerra:</a:t>
            </a:r>
          </a:p>
          <a:p>
            <a:pPr lvl="2"/>
            <a:r>
              <a:rPr lang="pt-BR" sz="2200" dirty="0" smtClean="0"/>
              <a:t>Crescentes déficits orçamentários;</a:t>
            </a:r>
          </a:p>
          <a:p>
            <a:pPr lvl="2"/>
            <a:r>
              <a:rPr lang="pt-BR" sz="2200" dirty="0" smtClean="0"/>
              <a:t>Incertezas quanto às tendências futuras dos investimentos estrangeiros;</a:t>
            </a:r>
          </a:p>
          <a:p>
            <a:pPr lvl="2"/>
            <a:r>
              <a:rPr lang="pt-BR" sz="2200" dirty="0" smtClean="0"/>
              <a:t>Deterioração das perspectivas de crescimento das exportações (</a:t>
            </a:r>
            <a:r>
              <a:rPr lang="pt-BR" sz="2200" b="1" dirty="0" smtClean="0"/>
              <a:t>+++</a:t>
            </a:r>
            <a:r>
              <a:rPr lang="pt-BR" sz="2200" dirty="0" smtClean="0"/>
              <a:t>)</a:t>
            </a:r>
          </a:p>
        </p:txBody>
      </p:sp>
    </p:spTree>
    <p:extLst>
      <p:ext uri="{BB962C8B-B14F-4D97-AF65-F5344CB8AC3E}">
        <p14:creationId xmlns:p14="http://schemas.microsoft.com/office/powerpoint/2010/main" val="381513669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295402" y="360341"/>
            <a:ext cx="9601196" cy="700364"/>
          </a:xfrm>
        </p:spPr>
        <p:txBody>
          <a:bodyPr>
            <a:normAutofit fontScale="90000"/>
          </a:bodyPr>
          <a:lstStyle/>
          <a:p>
            <a:pPr algn="ctr"/>
            <a:r>
              <a:rPr lang="pt-BR" dirty="0" smtClean="0"/>
              <a:t>2. POLÍTICA ECONÔMICA NA PRIMEIRA REPÚBLICA</a:t>
            </a:r>
            <a:endParaRPr lang="en-US" dirty="0"/>
          </a:p>
        </p:txBody>
      </p:sp>
      <p:sp>
        <p:nvSpPr>
          <p:cNvPr id="3" name="Espaço Reservado para Conteúdo 2"/>
          <p:cNvSpPr>
            <a:spLocks noGrp="1"/>
          </p:cNvSpPr>
          <p:nvPr>
            <p:ph idx="1"/>
          </p:nvPr>
        </p:nvSpPr>
        <p:spPr>
          <a:xfrm>
            <a:off x="1295401" y="1304545"/>
            <a:ext cx="9601196" cy="5553455"/>
          </a:xfrm>
        </p:spPr>
        <p:txBody>
          <a:bodyPr>
            <a:normAutofit/>
          </a:bodyPr>
          <a:lstStyle/>
          <a:p>
            <a:pPr marL="0" indent="0" algn="ctr">
              <a:buNone/>
            </a:pPr>
            <a:r>
              <a:rPr lang="pt-BR" sz="2600" b="1" i="1" u="sng" dirty="0" smtClean="0"/>
              <a:t>Ciclos e Crises da Primeira República</a:t>
            </a:r>
          </a:p>
          <a:p>
            <a:pPr marL="0" indent="0">
              <a:buNone/>
            </a:pPr>
            <a:r>
              <a:rPr lang="pt-BR" sz="2400" dirty="0"/>
              <a:t>1) </a:t>
            </a:r>
            <a:r>
              <a:rPr lang="pt-BR" sz="2400" dirty="0" smtClean="0"/>
              <a:t>A Era de Ouro, 1900-1913</a:t>
            </a:r>
            <a:endParaRPr lang="pt-BR" sz="2400" dirty="0"/>
          </a:p>
          <a:p>
            <a:pPr lvl="1"/>
            <a:r>
              <a:rPr lang="pt-BR" sz="2400" dirty="0" smtClean="0"/>
              <a:t>Conclusão:</a:t>
            </a:r>
          </a:p>
          <a:p>
            <a:pPr lvl="2"/>
            <a:r>
              <a:rPr lang="pt-BR" sz="2200" dirty="0" smtClean="0"/>
              <a:t>A deterioração da posição externa em 1913 marca o início de um período de permanente liquidez gerada pela operação do padrão ouro após a reversão da posição do BP;</a:t>
            </a:r>
          </a:p>
          <a:p>
            <a:pPr lvl="2"/>
            <a:r>
              <a:rPr lang="pt-BR" sz="2200" dirty="0" smtClean="0"/>
              <a:t>O governo decidiu manter o padrão ouro:</a:t>
            </a:r>
          </a:p>
          <a:p>
            <a:pPr lvl="3"/>
            <a:r>
              <a:rPr lang="pt-BR" sz="2000" dirty="0" smtClean="0"/>
              <a:t>A rápida queda dos depósitos da Caixa de Conversão ocasionando severo arrocho monetário que lançou a economia em profunda recessão bem antes do início das hostilidades na Europa</a:t>
            </a:r>
          </a:p>
        </p:txBody>
      </p:sp>
    </p:spTree>
    <p:extLst>
      <p:ext uri="{BB962C8B-B14F-4D97-AF65-F5344CB8AC3E}">
        <p14:creationId xmlns:p14="http://schemas.microsoft.com/office/powerpoint/2010/main" val="251842462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295402" y="360341"/>
            <a:ext cx="9601196" cy="700364"/>
          </a:xfrm>
        </p:spPr>
        <p:txBody>
          <a:bodyPr>
            <a:normAutofit fontScale="90000"/>
          </a:bodyPr>
          <a:lstStyle/>
          <a:p>
            <a:pPr algn="ctr"/>
            <a:r>
              <a:rPr lang="pt-BR" dirty="0" smtClean="0"/>
              <a:t>2. POLÍTICA ECONÔMICA NA PRIMEIRA REPÚBLICA</a:t>
            </a:r>
            <a:endParaRPr lang="en-US" dirty="0"/>
          </a:p>
        </p:txBody>
      </p:sp>
      <p:sp>
        <p:nvSpPr>
          <p:cNvPr id="3" name="Espaço Reservado para Conteúdo 2"/>
          <p:cNvSpPr>
            <a:spLocks noGrp="1"/>
          </p:cNvSpPr>
          <p:nvPr>
            <p:ph idx="1"/>
          </p:nvPr>
        </p:nvSpPr>
        <p:spPr>
          <a:xfrm>
            <a:off x="1295401" y="1304545"/>
            <a:ext cx="9601196" cy="5553455"/>
          </a:xfrm>
        </p:spPr>
        <p:txBody>
          <a:bodyPr>
            <a:normAutofit lnSpcReduction="10000"/>
          </a:bodyPr>
          <a:lstStyle/>
          <a:p>
            <a:pPr marL="0" indent="0" algn="ctr">
              <a:buNone/>
            </a:pPr>
            <a:r>
              <a:rPr lang="pt-BR" sz="2600" b="1" i="1" u="sng" dirty="0" smtClean="0"/>
              <a:t>Ciclos e Crises da Primeira República</a:t>
            </a:r>
          </a:p>
          <a:p>
            <a:pPr marL="0" indent="0">
              <a:buNone/>
            </a:pPr>
            <a:r>
              <a:rPr lang="pt-BR" sz="2400" dirty="0" smtClean="0"/>
              <a:t>2) O Impacto da Grande Guerra, 1914-1918</a:t>
            </a:r>
            <a:endParaRPr lang="pt-BR" sz="2400" dirty="0"/>
          </a:p>
          <a:p>
            <a:pPr lvl="1"/>
            <a:r>
              <a:rPr lang="pt-BR" sz="2400" dirty="0" smtClean="0"/>
              <a:t>O início da guerra teve efeitos imediatos sobre:</a:t>
            </a:r>
          </a:p>
          <a:p>
            <a:pPr lvl="2"/>
            <a:r>
              <a:rPr lang="pt-BR" sz="2200" dirty="0" smtClean="0"/>
              <a:t>O comércio internacional, afetando o fluxo de pagamentos externos, a receita tributária e a indústria do café</a:t>
            </a:r>
          </a:p>
          <a:p>
            <a:pPr lvl="1"/>
            <a:r>
              <a:rPr lang="pt-BR" sz="2400" dirty="0" smtClean="0"/>
              <a:t>O maior problema criado pela guerra para o comércio exterior brasileiro:</a:t>
            </a:r>
          </a:p>
          <a:p>
            <a:pPr lvl="2"/>
            <a:r>
              <a:rPr lang="pt-BR" sz="2200" dirty="0" smtClean="0"/>
              <a:t>Estagnação das importações aos níveis extremamente deprimidos que haviam atingido ao fim da recessão de 1913-1914</a:t>
            </a:r>
          </a:p>
          <a:p>
            <a:pPr lvl="2"/>
            <a:r>
              <a:rPr lang="pt-BR" sz="2200" dirty="0" smtClean="0"/>
              <a:t>A contração do volume de importações ameaçava transformar o desequilíbrio fiscal do governo federal em uma crise fiscal permanente, caso não fosse alterada a dependência da receita em relação à tarifa</a:t>
            </a:r>
          </a:p>
        </p:txBody>
      </p:sp>
    </p:spTree>
    <p:extLst>
      <p:ext uri="{BB962C8B-B14F-4D97-AF65-F5344CB8AC3E}">
        <p14:creationId xmlns:p14="http://schemas.microsoft.com/office/powerpoint/2010/main" val="193716836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295402" y="360341"/>
            <a:ext cx="9601196" cy="700364"/>
          </a:xfrm>
        </p:spPr>
        <p:txBody>
          <a:bodyPr>
            <a:normAutofit fontScale="90000"/>
          </a:bodyPr>
          <a:lstStyle/>
          <a:p>
            <a:pPr algn="ctr"/>
            <a:r>
              <a:rPr lang="pt-BR" dirty="0" smtClean="0"/>
              <a:t>2. POLÍTICA ECONÔMICA NA PRIMEIRA REPÚBLICA</a:t>
            </a:r>
            <a:endParaRPr lang="en-US" dirty="0"/>
          </a:p>
        </p:txBody>
      </p:sp>
      <p:sp>
        <p:nvSpPr>
          <p:cNvPr id="3" name="Espaço Reservado para Conteúdo 2"/>
          <p:cNvSpPr>
            <a:spLocks noGrp="1"/>
          </p:cNvSpPr>
          <p:nvPr>
            <p:ph idx="1"/>
          </p:nvPr>
        </p:nvSpPr>
        <p:spPr>
          <a:xfrm>
            <a:off x="1295401" y="1304545"/>
            <a:ext cx="9601196" cy="5553455"/>
          </a:xfrm>
        </p:spPr>
        <p:txBody>
          <a:bodyPr>
            <a:normAutofit fontScale="92500" lnSpcReduction="10000"/>
          </a:bodyPr>
          <a:lstStyle/>
          <a:p>
            <a:pPr marL="0" indent="0" algn="ctr">
              <a:buNone/>
            </a:pPr>
            <a:r>
              <a:rPr lang="pt-BR" sz="2600" b="1" i="1" u="sng" dirty="0" smtClean="0"/>
              <a:t>Ciclos e Crises da Primeira República</a:t>
            </a:r>
          </a:p>
          <a:p>
            <a:pPr marL="0" indent="0">
              <a:buNone/>
            </a:pPr>
            <a:r>
              <a:rPr lang="pt-BR" sz="2400" dirty="0" smtClean="0"/>
              <a:t>2) O Impacto da Grande Guerra, 1914-1918</a:t>
            </a:r>
          </a:p>
          <a:p>
            <a:pPr lvl="1"/>
            <a:r>
              <a:rPr lang="pt-BR" sz="2400" dirty="0" smtClean="0"/>
              <a:t>Na medida que a guerra encaminhava-se para um impasse militar de duração imprevisível:</a:t>
            </a:r>
          </a:p>
          <a:p>
            <a:pPr lvl="2"/>
            <a:r>
              <a:rPr lang="pt-BR" sz="2200" dirty="0" smtClean="0"/>
              <a:t>Governo brasileiro viu-se forçado a adotar um elenco de medidas mais radicais para ajustar a economia ao novo entorno internacional e para tirar a economia da depressão em que se encontrava por quase dois anos</a:t>
            </a:r>
          </a:p>
          <a:p>
            <a:pPr lvl="1"/>
            <a:r>
              <a:rPr lang="pt-BR" sz="2400" dirty="0" smtClean="0"/>
              <a:t>Primeiros passos:</a:t>
            </a:r>
          </a:p>
          <a:p>
            <a:pPr lvl="2"/>
            <a:r>
              <a:rPr lang="pt-BR" sz="2200" dirty="0" smtClean="0"/>
              <a:t>Equacionar o equilíbrio financeiro do setor público</a:t>
            </a:r>
          </a:p>
          <a:p>
            <a:pPr lvl="3"/>
            <a:r>
              <a:rPr lang="pt-BR" sz="2000" dirty="0" smtClean="0"/>
              <a:t>Ampliou substancialmente a base de produtos sujeitos ao imposto de consumo + manutenção da despesa a níveis baixos</a:t>
            </a:r>
          </a:p>
          <a:p>
            <a:pPr lvl="2"/>
            <a:r>
              <a:rPr lang="pt-BR" sz="2200" dirty="0"/>
              <a:t>R</a:t>
            </a:r>
            <a:r>
              <a:rPr lang="pt-BR" sz="2200" dirty="0" smtClean="0"/>
              <a:t>everter o substancial aperto de liquidez então vigente</a:t>
            </a:r>
          </a:p>
          <a:p>
            <a:pPr lvl="3"/>
            <a:r>
              <a:rPr lang="pt-BR" sz="2000" dirty="0" smtClean="0"/>
              <a:t>Autorizou uma nova emissão de notas do Tesouro e de títulos federais de longo prazo</a:t>
            </a:r>
          </a:p>
        </p:txBody>
      </p:sp>
    </p:spTree>
    <p:extLst>
      <p:ext uri="{BB962C8B-B14F-4D97-AF65-F5344CB8AC3E}">
        <p14:creationId xmlns:p14="http://schemas.microsoft.com/office/powerpoint/2010/main" val="407677471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295402" y="360341"/>
            <a:ext cx="9601196" cy="700364"/>
          </a:xfrm>
        </p:spPr>
        <p:txBody>
          <a:bodyPr>
            <a:normAutofit fontScale="90000"/>
          </a:bodyPr>
          <a:lstStyle/>
          <a:p>
            <a:pPr algn="ctr"/>
            <a:r>
              <a:rPr lang="pt-BR" dirty="0" smtClean="0"/>
              <a:t>2. POLÍTICA ECONÔMICA NA PRIMEIRA REPÚBLICA</a:t>
            </a:r>
            <a:endParaRPr lang="en-US" dirty="0"/>
          </a:p>
        </p:txBody>
      </p:sp>
      <p:sp>
        <p:nvSpPr>
          <p:cNvPr id="3" name="Espaço Reservado para Conteúdo 2"/>
          <p:cNvSpPr>
            <a:spLocks noGrp="1"/>
          </p:cNvSpPr>
          <p:nvPr>
            <p:ph idx="1"/>
          </p:nvPr>
        </p:nvSpPr>
        <p:spPr>
          <a:xfrm>
            <a:off x="1295401" y="1304545"/>
            <a:ext cx="9601196" cy="5553455"/>
          </a:xfrm>
        </p:spPr>
        <p:txBody>
          <a:bodyPr>
            <a:normAutofit/>
          </a:bodyPr>
          <a:lstStyle/>
          <a:p>
            <a:pPr marL="0" indent="0" algn="ctr">
              <a:buNone/>
            </a:pPr>
            <a:r>
              <a:rPr lang="pt-BR" sz="2600" b="1" i="1" u="sng" dirty="0" smtClean="0"/>
              <a:t>Ciclos e Crises da Primeira República</a:t>
            </a:r>
          </a:p>
          <a:p>
            <a:pPr marL="0" indent="0">
              <a:buNone/>
            </a:pPr>
            <a:r>
              <a:rPr lang="pt-BR" sz="2400" dirty="0" smtClean="0"/>
              <a:t>2) O Impacto da Grande Guerra, 1914-1918</a:t>
            </a:r>
            <a:endParaRPr lang="pt-BR" sz="2400" dirty="0"/>
          </a:p>
          <a:p>
            <a:pPr lvl="1"/>
            <a:r>
              <a:rPr lang="pt-BR" sz="2400" dirty="0" smtClean="0"/>
              <a:t>Interrupção do suprimento de algumas fontes tradicionais de certas matérias-primas e alimentos:</a:t>
            </a:r>
          </a:p>
          <a:p>
            <a:pPr lvl="2"/>
            <a:r>
              <a:rPr lang="pt-BR" sz="2200" dirty="0" smtClean="0"/>
              <a:t>Permitiu a expansão das exportações não-tradicionais  e estimulou a expansão em várias indústrias de processamento de alimentos</a:t>
            </a:r>
          </a:p>
          <a:p>
            <a:pPr lvl="1"/>
            <a:r>
              <a:rPr lang="pt-BR" sz="2400" dirty="0" smtClean="0"/>
              <a:t>Largas margens de ociosidade existentes no início da guerra:</a:t>
            </a:r>
          </a:p>
          <a:p>
            <a:pPr lvl="2"/>
            <a:r>
              <a:rPr lang="pt-BR" sz="2200" dirty="0" smtClean="0"/>
              <a:t>Restrições a importação causaram notável recuperação da produção industrial doméstica a partir de 1915</a:t>
            </a:r>
          </a:p>
        </p:txBody>
      </p:sp>
    </p:spTree>
    <p:extLst>
      <p:ext uri="{BB962C8B-B14F-4D97-AF65-F5344CB8AC3E}">
        <p14:creationId xmlns:p14="http://schemas.microsoft.com/office/powerpoint/2010/main" val="98224795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295402" y="360341"/>
            <a:ext cx="9601196" cy="700364"/>
          </a:xfrm>
        </p:spPr>
        <p:txBody>
          <a:bodyPr>
            <a:normAutofit fontScale="90000"/>
          </a:bodyPr>
          <a:lstStyle/>
          <a:p>
            <a:pPr algn="ctr"/>
            <a:r>
              <a:rPr lang="pt-BR" dirty="0" smtClean="0"/>
              <a:t>2. POLÍTICA ECONÔMICA NA PRIMEIRA REPÚBLICA</a:t>
            </a:r>
            <a:endParaRPr lang="en-US" dirty="0"/>
          </a:p>
        </p:txBody>
      </p:sp>
      <p:sp>
        <p:nvSpPr>
          <p:cNvPr id="3" name="Espaço Reservado para Conteúdo 2"/>
          <p:cNvSpPr>
            <a:spLocks noGrp="1"/>
          </p:cNvSpPr>
          <p:nvPr>
            <p:ph idx="1"/>
          </p:nvPr>
        </p:nvSpPr>
        <p:spPr>
          <a:xfrm>
            <a:off x="1295401" y="1304545"/>
            <a:ext cx="9601196" cy="5553455"/>
          </a:xfrm>
        </p:spPr>
        <p:txBody>
          <a:bodyPr>
            <a:normAutofit/>
          </a:bodyPr>
          <a:lstStyle/>
          <a:p>
            <a:pPr marL="0" indent="0" algn="ctr">
              <a:buNone/>
            </a:pPr>
            <a:r>
              <a:rPr lang="pt-BR" sz="2600" b="1" i="1" u="sng" dirty="0" smtClean="0"/>
              <a:t>Ciclos e Crises da Primeira República</a:t>
            </a:r>
          </a:p>
          <a:p>
            <a:pPr marL="0" indent="0">
              <a:buNone/>
            </a:pPr>
            <a:r>
              <a:rPr lang="pt-BR" sz="2400" dirty="0" smtClean="0"/>
              <a:t>2) O Impacto da Grande Guerra, 1914-1918</a:t>
            </a:r>
            <a:endParaRPr lang="pt-BR" sz="2400" dirty="0"/>
          </a:p>
          <a:p>
            <a:pPr lvl="1"/>
            <a:r>
              <a:rPr lang="pt-BR" sz="2400" dirty="0" smtClean="0"/>
              <a:t>Ao longo de 1916, as preocupações voltaram a concentrar-se na evolução externa:</a:t>
            </a:r>
          </a:p>
          <a:p>
            <a:pPr lvl="2"/>
            <a:r>
              <a:rPr lang="pt-BR" sz="2200" dirty="0" smtClean="0"/>
              <a:t>Balança comercial voltou a deteriorar como consequência do crescimento do valor das importações, e previa-se o impacto do retorno dos pagamentos de juros da dívida externa em 1917</a:t>
            </a:r>
          </a:p>
          <a:p>
            <a:pPr lvl="1"/>
            <a:r>
              <a:rPr lang="pt-BR" sz="2400" dirty="0" smtClean="0"/>
              <a:t>Profundas transformações na estrutura social das grandes cidades brasileiras:</a:t>
            </a:r>
          </a:p>
          <a:p>
            <a:pPr lvl="2"/>
            <a:r>
              <a:rPr lang="pt-BR" sz="2200" dirty="0" smtClean="0"/>
              <a:t>Grande erosão dos salários reais provocada pela alta do preço dos alimentos levou à primeira onda de greves e manifestações operárias</a:t>
            </a:r>
          </a:p>
          <a:p>
            <a:pPr marL="514350" lvl="1" indent="0">
              <a:buNone/>
            </a:pPr>
            <a:endParaRPr lang="pt-BR" sz="2200" dirty="0" smtClean="0"/>
          </a:p>
        </p:txBody>
      </p:sp>
    </p:spTree>
    <p:extLst>
      <p:ext uri="{BB962C8B-B14F-4D97-AF65-F5344CB8AC3E}">
        <p14:creationId xmlns:p14="http://schemas.microsoft.com/office/powerpoint/2010/main" val="404220009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295402" y="360341"/>
            <a:ext cx="9601196" cy="700364"/>
          </a:xfrm>
        </p:spPr>
        <p:txBody>
          <a:bodyPr>
            <a:normAutofit fontScale="90000"/>
          </a:bodyPr>
          <a:lstStyle/>
          <a:p>
            <a:pPr algn="ctr"/>
            <a:r>
              <a:rPr lang="pt-BR" dirty="0" smtClean="0"/>
              <a:t>2. POLÍTICA ECONÔMICA NA PRIMEIRA REPÚBLICA</a:t>
            </a:r>
            <a:endParaRPr lang="en-US" dirty="0"/>
          </a:p>
        </p:txBody>
      </p:sp>
      <p:sp>
        <p:nvSpPr>
          <p:cNvPr id="3" name="Espaço Reservado para Conteúdo 2"/>
          <p:cNvSpPr>
            <a:spLocks noGrp="1"/>
          </p:cNvSpPr>
          <p:nvPr>
            <p:ph idx="1"/>
          </p:nvPr>
        </p:nvSpPr>
        <p:spPr>
          <a:xfrm>
            <a:off x="1295401" y="1304545"/>
            <a:ext cx="9601196" cy="5553455"/>
          </a:xfrm>
        </p:spPr>
        <p:txBody>
          <a:bodyPr>
            <a:normAutofit/>
          </a:bodyPr>
          <a:lstStyle/>
          <a:p>
            <a:pPr marL="0" indent="0" algn="ctr">
              <a:buNone/>
            </a:pPr>
            <a:r>
              <a:rPr lang="pt-BR" sz="2600" b="1" i="1" u="sng" dirty="0" smtClean="0"/>
              <a:t>Ciclos e Crises da Primeira República</a:t>
            </a:r>
          </a:p>
          <a:p>
            <a:pPr marL="0" indent="0">
              <a:buNone/>
            </a:pPr>
            <a:r>
              <a:rPr lang="pt-BR" sz="2400" dirty="0" smtClean="0"/>
              <a:t>2) O Impacto da Grande Guerra, 1914-1918</a:t>
            </a:r>
            <a:endParaRPr lang="pt-BR" sz="2400" dirty="0"/>
          </a:p>
          <a:p>
            <a:pPr lvl="1"/>
            <a:r>
              <a:rPr lang="pt-BR" sz="2400" dirty="0" smtClean="0"/>
              <a:t>Duplo dilema de política econômica:</a:t>
            </a:r>
          </a:p>
          <a:p>
            <a:pPr lvl="2"/>
            <a:r>
              <a:rPr lang="pt-BR" sz="2000" dirty="0" smtClean="0"/>
              <a:t>Fragilidade da posição externa e da indústria do café</a:t>
            </a:r>
          </a:p>
          <a:p>
            <a:pPr lvl="1"/>
            <a:r>
              <a:rPr lang="pt-BR" sz="2400" dirty="0" smtClean="0"/>
              <a:t>Golpe de sorte:</a:t>
            </a:r>
          </a:p>
          <a:p>
            <a:pPr lvl="2"/>
            <a:r>
              <a:rPr lang="pt-BR" sz="2200" dirty="0" smtClean="0"/>
              <a:t>Dois dias de geadas de violência sem precedentes e o fim das hostilidades na Europa: alteraram completamente as perspectivas em relação aos preços do café</a:t>
            </a:r>
          </a:p>
          <a:p>
            <a:pPr lvl="1"/>
            <a:r>
              <a:rPr lang="pt-BR" sz="2400" dirty="0" smtClean="0"/>
              <a:t>O Brasil emergia da guerra sem nenhum dos problemas de EXCESSO DE OFERTA DE CAFÉ E EQUILÍBRIO EXTERNO que haviam ocupado o centro das decisões de política econômica</a:t>
            </a:r>
          </a:p>
          <a:p>
            <a:pPr lvl="2"/>
            <a:endParaRPr lang="pt-BR" sz="2000" dirty="0" smtClean="0"/>
          </a:p>
          <a:p>
            <a:pPr marL="514350" lvl="1" indent="0">
              <a:buNone/>
            </a:pPr>
            <a:endParaRPr lang="pt-BR" sz="2200" dirty="0" smtClean="0"/>
          </a:p>
        </p:txBody>
      </p:sp>
    </p:spTree>
    <p:extLst>
      <p:ext uri="{BB962C8B-B14F-4D97-AF65-F5344CB8AC3E}">
        <p14:creationId xmlns:p14="http://schemas.microsoft.com/office/powerpoint/2010/main" val="217432720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295402" y="360341"/>
            <a:ext cx="9601196" cy="700364"/>
          </a:xfrm>
        </p:spPr>
        <p:txBody>
          <a:bodyPr>
            <a:normAutofit fontScale="90000"/>
          </a:bodyPr>
          <a:lstStyle/>
          <a:p>
            <a:pPr algn="ctr"/>
            <a:r>
              <a:rPr lang="pt-BR" dirty="0" smtClean="0"/>
              <a:t>2. POLÍTICA ECONÔMICA NA PRIMEIRA REPÚBLICA</a:t>
            </a:r>
            <a:endParaRPr lang="en-US" dirty="0"/>
          </a:p>
        </p:txBody>
      </p:sp>
      <p:sp>
        <p:nvSpPr>
          <p:cNvPr id="3" name="Espaço Reservado para Conteúdo 2"/>
          <p:cNvSpPr>
            <a:spLocks noGrp="1"/>
          </p:cNvSpPr>
          <p:nvPr>
            <p:ph idx="1"/>
          </p:nvPr>
        </p:nvSpPr>
        <p:spPr>
          <a:xfrm>
            <a:off x="1295401" y="1304545"/>
            <a:ext cx="9601196" cy="5553455"/>
          </a:xfrm>
        </p:spPr>
        <p:txBody>
          <a:bodyPr>
            <a:normAutofit/>
          </a:bodyPr>
          <a:lstStyle/>
          <a:p>
            <a:pPr marL="0" indent="0" algn="ctr">
              <a:buNone/>
            </a:pPr>
            <a:r>
              <a:rPr lang="pt-BR" sz="2600" b="1" i="1" u="sng" dirty="0" smtClean="0"/>
              <a:t>Ciclos e Crises da Primeira República</a:t>
            </a:r>
          </a:p>
          <a:p>
            <a:pPr marL="0" indent="0">
              <a:buNone/>
            </a:pPr>
            <a:r>
              <a:rPr lang="pt-BR" sz="2400" dirty="0"/>
              <a:t>3</a:t>
            </a:r>
            <a:r>
              <a:rPr lang="pt-BR" sz="2400" dirty="0" smtClean="0"/>
              <a:t>) O </a:t>
            </a:r>
            <a:r>
              <a:rPr lang="pt-BR" sz="2400" i="1" dirty="0" smtClean="0"/>
              <a:t>Boom</a:t>
            </a:r>
            <a:r>
              <a:rPr lang="pt-BR" sz="2400" dirty="0" smtClean="0"/>
              <a:t> e Recessão do Pós-Guerra, 1919-1922</a:t>
            </a:r>
            <a:endParaRPr lang="pt-BR" sz="2400" dirty="0"/>
          </a:p>
          <a:p>
            <a:pPr lvl="1"/>
            <a:r>
              <a:rPr lang="pt-BR" sz="2400" dirty="0" smtClean="0"/>
              <a:t>O </a:t>
            </a:r>
            <a:r>
              <a:rPr lang="pt-BR" sz="2400" i="1" dirty="0" smtClean="0"/>
              <a:t>boom</a:t>
            </a:r>
            <a:r>
              <a:rPr lang="pt-BR" sz="2400" dirty="0" smtClean="0"/>
              <a:t> internacional, iniciado no começo de 1919:</a:t>
            </a:r>
          </a:p>
          <a:p>
            <a:pPr lvl="2"/>
            <a:r>
              <a:rPr lang="pt-BR" sz="2200" dirty="0" smtClean="0"/>
              <a:t>Formidável e generalizado aumento dos preços das commodities = AUMENTO EXPLOSIVO DAS EXPORTAÇOES BRASILEIRAS</a:t>
            </a:r>
          </a:p>
          <a:p>
            <a:pPr lvl="1"/>
            <a:r>
              <a:rPr lang="pt-BR" sz="2400" dirty="0" smtClean="0"/>
              <a:t>O rápido boom nos países centrais teve vida curta</a:t>
            </a:r>
          </a:p>
          <a:p>
            <a:pPr lvl="2"/>
            <a:r>
              <a:rPr lang="pt-BR" sz="2200" dirty="0" smtClean="0"/>
              <a:t>Adoção de políticas monetárias restritivas nos dois principais centros financeiros internacionais, EUA e Reino Unido</a:t>
            </a:r>
          </a:p>
          <a:p>
            <a:pPr lvl="2"/>
            <a:r>
              <a:rPr lang="pt-BR" sz="2200" dirty="0" smtClean="0"/>
              <a:t>Em resposta à persistência de fortes pressões inflacionárias</a:t>
            </a:r>
          </a:p>
          <a:p>
            <a:pPr lvl="2"/>
            <a:r>
              <a:rPr lang="pt-BR" sz="2200" dirty="0" smtClean="0"/>
              <a:t>Precipitou o início de VIOLENTA RECESSÃO</a:t>
            </a:r>
          </a:p>
          <a:p>
            <a:pPr lvl="3"/>
            <a:r>
              <a:rPr lang="pt-BR" sz="2000" dirty="0" smtClean="0"/>
              <a:t>Queda vertiginosa dos preços internacionais a partir de 1920</a:t>
            </a:r>
          </a:p>
          <a:p>
            <a:pPr lvl="2"/>
            <a:endParaRPr lang="pt-BR" sz="2000" dirty="0" smtClean="0"/>
          </a:p>
          <a:p>
            <a:pPr marL="514350" lvl="1" indent="0">
              <a:buNone/>
            </a:pPr>
            <a:endParaRPr lang="pt-BR" sz="2200" dirty="0" smtClean="0"/>
          </a:p>
        </p:txBody>
      </p:sp>
    </p:spTree>
    <p:extLst>
      <p:ext uri="{BB962C8B-B14F-4D97-AF65-F5344CB8AC3E}">
        <p14:creationId xmlns:p14="http://schemas.microsoft.com/office/powerpoint/2010/main" val="55207161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295402" y="604181"/>
            <a:ext cx="9601196" cy="700364"/>
          </a:xfrm>
        </p:spPr>
        <p:txBody>
          <a:bodyPr/>
          <a:lstStyle/>
          <a:p>
            <a:pPr algn="ctr"/>
            <a:r>
              <a:rPr lang="pt-BR" dirty="0"/>
              <a:t>1</a:t>
            </a:r>
            <a:r>
              <a:rPr lang="pt-BR" dirty="0" smtClean="0"/>
              <a:t>. INTRODUÇÃO</a:t>
            </a:r>
            <a:endParaRPr lang="en-US" dirty="0"/>
          </a:p>
        </p:txBody>
      </p:sp>
      <p:sp>
        <p:nvSpPr>
          <p:cNvPr id="3" name="Espaço Reservado para Conteúdo 2"/>
          <p:cNvSpPr>
            <a:spLocks noGrp="1"/>
          </p:cNvSpPr>
          <p:nvPr>
            <p:ph idx="1"/>
          </p:nvPr>
        </p:nvSpPr>
        <p:spPr>
          <a:xfrm>
            <a:off x="1295401" y="1304545"/>
            <a:ext cx="9601196" cy="5401055"/>
          </a:xfrm>
        </p:spPr>
        <p:txBody>
          <a:bodyPr>
            <a:normAutofit/>
          </a:bodyPr>
          <a:lstStyle/>
          <a:p>
            <a:r>
              <a:rPr lang="pt-BR" sz="2400" dirty="0" smtClean="0"/>
              <a:t>Instabilidade econômica: choques externos que se iniciam em 1914 e se estendem pela primeira metade dos anos 20:</a:t>
            </a:r>
          </a:p>
          <a:p>
            <a:pPr lvl="1"/>
            <a:r>
              <a:rPr lang="pt-BR" sz="2200" dirty="0" smtClean="0"/>
              <a:t>Minam as bases das alianças políticas tradicionais;</a:t>
            </a:r>
          </a:p>
          <a:p>
            <a:pPr lvl="1"/>
            <a:r>
              <a:rPr lang="pt-BR" sz="2200" dirty="0" smtClean="0"/>
              <a:t> Debilita a crença nas vantagens do liberalismo econômico.</a:t>
            </a:r>
          </a:p>
          <a:p>
            <a:r>
              <a:rPr lang="pt-BR" sz="2400" dirty="0" smtClean="0"/>
              <a:t>Impacto avassalador da crise internacional de 1929 + Crise de superprodução do café</a:t>
            </a:r>
          </a:p>
        </p:txBody>
      </p:sp>
      <p:pic>
        <p:nvPicPr>
          <p:cNvPr id="4" name="Image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351460" y="3593401"/>
            <a:ext cx="3706940" cy="2968506"/>
          </a:xfrm>
          <a:prstGeom prst="rect">
            <a:avLst/>
          </a:prstGeom>
        </p:spPr>
      </p:pic>
    </p:spTree>
    <p:extLst>
      <p:ext uri="{BB962C8B-B14F-4D97-AF65-F5344CB8AC3E}">
        <p14:creationId xmlns:p14="http://schemas.microsoft.com/office/powerpoint/2010/main" val="279176663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295402" y="360341"/>
            <a:ext cx="9601196" cy="700364"/>
          </a:xfrm>
        </p:spPr>
        <p:txBody>
          <a:bodyPr>
            <a:normAutofit fontScale="90000"/>
          </a:bodyPr>
          <a:lstStyle/>
          <a:p>
            <a:pPr algn="ctr"/>
            <a:r>
              <a:rPr lang="pt-BR" dirty="0" smtClean="0"/>
              <a:t>2. POLÍTICA ECONÔMICA NA PRIMEIRA REPÚBLICA</a:t>
            </a:r>
            <a:endParaRPr lang="en-US" dirty="0"/>
          </a:p>
        </p:txBody>
      </p:sp>
      <p:sp>
        <p:nvSpPr>
          <p:cNvPr id="3" name="Espaço Reservado para Conteúdo 2"/>
          <p:cNvSpPr>
            <a:spLocks noGrp="1"/>
          </p:cNvSpPr>
          <p:nvPr>
            <p:ph idx="1"/>
          </p:nvPr>
        </p:nvSpPr>
        <p:spPr>
          <a:xfrm>
            <a:off x="1295401" y="1304545"/>
            <a:ext cx="9601196" cy="5553455"/>
          </a:xfrm>
        </p:spPr>
        <p:txBody>
          <a:bodyPr>
            <a:normAutofit/>
          </a:bodyPr>
          <a:lstStyle/>
          <a:p>
            <a:pPr marL="0" indent="0" algn="ctr">
              <a:buNone/>
            </a:pPr>
            <a:r>
              <a:rPr lang="pt-BR" sz="2600" b="1" i="1" u="sng" dirty="0" smtClean="0"/>
              <a:t>Ciclos e Crises da Primeira República</a:t>
            </a:r>
          </a:p>
          <a:p>
            <a:pPr marL="0" indent="0">
              <a:buNone/>
            </a:pPr>
            <a:r>
              <a:rPr lang="pt-BR" sz="2400" dirty="0"/>
              <a:t>3</a:t>
            </a:r>
            <a:r>
              <a:rPr lang="pt-BR" sz="2400" dirty="0" smtClean="0"/>
              <a:t>) O </a:t>
            </a:r>
            <a:r>
              <a:rPr lang="pt-BR" sz="2400" i="1" dirty="0" smtClean="0"/>
              <a:t>Boom</a:t>
            </a:r>
            <a:r>
              <a:rPr lang="pt-BR" sz="2400" dirty="0" smtClean="0"/>
              <a:t> e Recessão do Pós-Guerra, 1919-1922</a:t>
            </a:r>
            <a:endParaRPr lang="pt-BR" sz="2400" dirty="0"/>
          </a:p>
          <a:p>
            <a:pPr lvl="1"/>
            <a:r>
              <a:rPr lang="pt-BR" sz="2400" dirty="0" smtClean="0"/>
              <a:t>A recessão mundial teria profundas repercussões sobre a condução da política econômica:</a:t>
            </a:r>
          </a:p>
          <a:p>
            <a:pPr lvl="2"/>
            <a:r>
              <a:rPr lang="pt-BR" sz="2200" dirty="0" smtClean="0"/>
              <a:t>Impacto desestabilizador sobre a taxa de câmbio e o equilíbrio do setor cafeeiro</a:t>
            </a:r>
          </a:p>
          <a:p>
            <a:pPr lvl="2"/>
            <a:r>
              <a:rPr lang="pt-BR" sz="2200" dirty="0" smtClean="0"/>
              <a:t>Desvalorização Cambial</a:t>
            </a:r>
          </a:p>
          <a:p>
            <a:pPr lvl="3"/>
            <a:r>
              <a:rPr lang="pt-BR" sz="2000" dirty="0" smtClean="0"/>
              <a:t>Grande sensibilidade da estrutura de custos e do salário real em relação à taxa de câmbio = forte impacto inflacionário</a:t>
            </a:r>
          </a:p>
          <a:p>
            <a:pPr lvl="1"/>
            <a:r>
              <a:rPr lang="pt-BR" sz="2400" dirty="0" smtClean="0"/>
              <a:t>Os objetivos da política cambial acabariam por impedir que o governo mantivesse uma atitude indiferente em relação à contínua deterioração dos preços internacionais do café</a:t>
            </a:r>
          </a:p>
          <a:p>
            <a:pPr lvl="2"/>
            <a:endParaRPr lang="pt-BR" sz="2000" dirty="0" smtClean="0"/>
          </a:p>
          <a:p>
            <a:pPr marL="514350" lvl="1" indent="0">
              <a:buNone/>
            </a:pPr>
            <a:endParaRPr lang="pt-BR" sz="2200" dirty="0" smtClean="0"/>
          </a:p>
        </p:txBody>
      </p:sp>
    </p:spTree>
    <p:extLst>
      <p:ext uri="{BB962C8B-B14F-4D97-AF65-F5344CB8AC3E}">
        <p14:creationId xmlns:p14="http://schemas.microsoft.com/office/powerpoint/2010/main" val="275524705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295402" y="360341"/>
            <a:ext cx="9601196" cy="700364"/>
          </a:xfrm>
        </p:spPr>
        <p:txBody>
          <a:bodyPr>
            <a:normAutofit fontScale="90000"/>
          </a:bodyPr>
          <a:lstStyle/>
          <a:p>
            <a:pPr algn="ctr"/>
            <a:r>
              <a:rPr lang="pt-BR" dirty="0" smtClean="0"/>
              <a:t>2. POLÍTICA ECONÔMICA NA PRIMEIRA REPÚBLICA</a:t>
            </a:r>
            <a:endParaRPr lang="en-US" dirty="0"/>
          </a:p>
        </p:txBody>
      </p:sp>
      <p:sp>
        <p:nvSpPr>
          <p:cNvPr id="3" name="Espaço Reservado para Conteúdo 2"/>
          <p:cNvSpPr>
            <a:spLocks noGrp="1"/>
          </p:cNvSpPr>
          <p:nvPr>
            <p:ph idx="1"/>
          </p:nvPr>
        </p:nvSpPr>
        <p:spPr>
          <a:xfrm>
            <a:off x="1295401" y="1304545"/>
            <a:ext cx="9601196" cy="5553455"/>
          </a:xfrm>
        </p:spPr>
        <p:txBody>
          <a:bodyPr>
            <a:normAutofit lnSpcReduction="10000"/>
          </a:bodyPr>
          <a:lstStyle/>
          <a:p>
            <a:pPr marL="0" indent="0" algn="ctr">
              <a:buNone/>
            </a:pPr>
            <a:r>
              <a:rPr lang="pt-BR" sz="2600" b="1" i="1" u="sng" dirty="0" smtClean="0"/>
              <a:t>Ciclos e Crises da Primeira República</a:t>
            </a:r>
          </a:p>
          <a:p>
            <a:pPr marL="0" indent="0">
              <a:buNone/>
            </a:pPr>
            <a:r>
              <a:rPr lang="pt-BR" sz="2400" dirty="0"/>
              <a:t>3</a:t>
            </a:r>
            <a:r>
              <a:rPr lang="pt-BR" sz="2400" dirty="0" smtClean="0"/>
              <a:t>) O </a:t>
            </a:r>
            <a:r>
              <a:rPr lang="pt-BR" sz="2400" i="1" dirty="0" smtClean="0"/>
              <a:t>Boom</a:t>
            </a:r>
            <a:r>
              <a:rPr lang="pt-BR" sz="2400" dirty="0" smtClean="0"/>
              <a:t> e Recessão do Pós-Guerra, 1919-1922</a:t>
            </a:r>
            <a:endParaRPr lang="pt-BR" sz="2400" dirty="0"/>
          </a:p>
          <a:p>
            <a:pPr lvl="1"/>
            <a:r>
              <a:rPr lang="pt-BR" sz="2400" dirty="0" smtClean="0"/>
              <a:t>O governo começava a enfrentar dificuldades no financiamento de seu crescente desequilíbrio fiscal</a:t>
            </a:r>
          </a:p>
          <a:p>
            <a:pPr lvl="1"/>
            <a:r>
              <a:rPr lang="pt-BR" sz="2400" dirty="0" smtClean="0"/>
              <a:t>A forma de financiamento do severo desequilíbrio fiscal causado pelos choques do pós-guerra teria sérias consequências de médio prazo:</a:t>
            </a:r>
          </a:p>
          <a:p>
            <a:pPr lvl="2"/>
            <a:r>
              <a:rPr lang="pt-BR" sz="2200" dirty="0" smtClean="0"/>
              <a:t>A expansão monetária por ele provocada alimentaria as já sensíveis pressões inflacionárias desencadeadas pelo colapso cambial de 1920-21</a:t>
            </a:r>
          </a:p>
          <a:p>
            <a:pPr lvl="2"/>
            <a:r>
              <a:rPr lang="pt-BR" sz="2200" dirty="0" smtClean="0"/>
              <a:t>A necessidade de liquidar a dívida de curto prazo gerada em 1922 – parte substancial da qual exercia efeito paralisador sobre a capacidade operacional do Banco do Brasil – motivaria a adoção imediata de grande austeridade na condução da política fiscal</a:t>
            </a:r>
          </a:p>
          <a:p>
            <a:pPr lvl="2"/>
            <a:endParaRPr lang="pt-BR" sz="2000" dirty="0" smtClean="0"/>
          </a:p>
          <a:p>
            <a:pPr marL="514350" lvl="1" indent="0">
              <a:buNone/>
            </a:pPr>
            <a:endParaRPr lang="pt-BR" sz="2200" dirty="0" smtClean="0"/>
          </a:p>
        </p:txBody>
      </p:sp>
    </p:spTree>
    <p:extLst>
      <p:ext uri="{BB962C8B-B14F-4D97-AF65-F5344CB8AC3E}">
        <p14:creationId xmlns:p14="http://schemas.microsoft.com/office/powerpoint/2010/main" val="348636465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295402" y="360341"/>
            <a:ext cx="9601196" cy="700364"/>
          </a:xfrm>
        </p:spPr>
        <p:txBody>
          <a:bodyPr>
            <a:normAutofit fontScale="90000"/>
          </a:bodyPr>
          <a:lstStyle/>
          <a:p>
            <a:pPr algn="ctr"/>
            <a:r>
              <a:rPr lang="pt-BR" dirty="0" smtClean="0"/>
              <a:t>2. POLÍTICA ECONÔMICA NA PRIMEIRA REPÚBLICA</a:t>
            </a:r>
            <a:endParaRPr lang="en-US" dirty="0"/>
          </a:p>
        </p:txBody>
      </p:sp>
      <p:sp>
        <p:nvSpPr>
          <p:cNvPr id="3" name="Espaço Reservado para Conteúdo 2"/>
          <p:cNvSpPr>
            <a:spLocks noGrp="1"/>
          </p:cNvSpPr>
          <p:nvPr>
            <p:ph idx="1"/>
          </p:nvPr>
        </p:nvSpPr>
        <p:spPr>
          <a:xfrm>
            <a:off x="1295401" y="1304545"/>
            <a:ext cx="9601196" cy="5553455"/>
          </a:xfrm>
        </p:spPr>
        <p:txBody>
          <a:bodyPr>
            <a:normAutofit lnSpcReduction="10000"/>
          </a:bodyPr>
          <a:lstStyle/>
          <a:p>
            <a:pPr marL="0" indent="0" algn="ctr">
              <a:buNone/>
            </a:pPr>
            <a:r>
              <a:rPr lang="pt-BR" sz="2600" b="1" i="1" u="sng" dirty="0" smtClean="0"/>
              <a:t>Ciclos e Crises da Primeira República</a:t>
            </a:r>
          </a:p>
          <a:p>
            <a:pPr marL="0" indent="0">
              <a:buNone/>
            </a:pPr>
            <a:r>
              <a:rPr lang="pt-BR" sz="2300" dirty="0" smtClean="0"/>
              <a:t>4) Recuperação, Desequilíbrio Externo e Ajuste Recessivo: 1922-26</a:t>
            </a:r>
          </a:p>
          <a:p>
            <a:pPr lvl="1"/>
            <a:r>
              <a:rPr lang="pt-BR" sz="2400" dirty="0" smtClean="0"/>
              <a:t>Em fins de 1922:</a:t>
            </a:r>
          </a:p>
          <a:p>
            <a:pPr lvl="2"/>
            <a:r>
              <a:rPr lang="pt-BR" sz="2200" dirty="0" smtClean="0"/>
              <a:t>Cresce o preço internacional do café</a:t>
            </a:r>
          </a:p>
          <a:p>
            <a:pPr lvl="2"/>
            <a:r>
              <a:rPr lang="pt-BR" sz="2200" dirty="0" smtClean="0"/>
              <a:t>Reversão da tendência à queda das exportações e do déficit comercial</a:t>
            </a:r>
          </a:p>
          <a:p>
            <a:pPr lvl="2"/>
            <a:r>
              <a:rPr lang="pt-BR" sz="2200" dirty="0" smtClean="0"/>
              <a:t>Rápida retomada do crescimento da produção industrial</a:t>
            </a:r>
          </a:p>
          <a:p>
            <a:pPr lvl="2"/>
            <a:r>
              <a:rPr lang="pt-BR" sz="2200" dirty="0" smtClean="0"/>
              <a:t>Programas de obras públicas e o crédito mais folgado sustentavam altos níveis de atividade na construção civil</a:t>
            </a:r>
          </a:p>
          <a:p>
            <a:pPr lvl="1"/>
            <a:r>
              <a:rPr lang="pt-BR" sz="2400" dirty="0" smtClean="0"/>
              <a:t>Causas da impressionante reversão cíclica de 1922:</a:t>
            </a:r>
          </a:p>
          <a:p>
            <a:pPr lvl="2"/>
            <a:r>
              <a:rPr lang="pt-BR" sz="2200" dirty="0" smtClean="0"/>
              <a:t>Efeitos anticíclicos da política de valorização</a:t>
            </a:r>
          </a:p>
          <a:p>
            <a:pPr lvl="2"/>
            <a:r>
              <a:rPr lang="pt-BR" sz="2200" dirty="0" smtClean="0"/>
              <a:t>Propagação dos efeitos da violenta depreciação cambial de 1920-21</a:t>
            </a:r>
          </a:p>
          <a:p>
            <a:pPr lvl="2"/>
            <a:endParaRPr lang="pt-BR" sz="2000" dirty="0" smtClean="0"/>
          </a:p>
          <a:p>
            <a:pPr lvl="2"/>
            <a:endParaRPr lang="pt-BR" sz="2000" dirty="0" smtClean="0"/>
          </a:p>
          <a:p>
            <a:pPr marL="514350" lvl="1" indent="0">
              <a:buNone/>
            </a:pPr>
            <a:endParaRPr lang="pt-BR" sz="2200" dirty="0" smtClean="0"/>
          </a:p>
        </p:txBody>
      </p:sp>
    </p:spTree>
    <p:extLst>
      <p:ext uri="{BB962C8B-B14F-4D97-AF65-F5344CB8AC3E}">
        <p14:creationId xmlns:p14="http://schemas.microsoft.com/office/powerpoint/2010/main" val="405119314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295402" y="360341"/>
            <a:ext cx="9601196" cy="700364"/>
          </a:xfrm>
        </p:spPr>
        <p:txBody>
          <a:bodyPr>
            <a:normAutofit fontScale="90000"/>
          </a:bodyPr>
          <a:lstStyle/>
          <a:p>
            <a:pPr algn="ctr"/>
            <a:r>
              <a:rPr lang="pt-BR" dirty="0" smtClean="0"/>
              <a:t>2. POLÍTICA ECONÔMICA NA PRIMEIRA REPÚBLICA</a:t>
            </a:r>
            <a:endParaRPr lang="en-US" dirty="0"/>
          </a:p>
        </p:txBody>
      </p:sp>
      <p:sp>
        <p:nvSpPr>
          <p:cNvPr id="3" name="Espaço Reservado para Conteúdo 2"/>
          <p:cNvSpPr>
            <a:spLocks noGrp="1"/>
          </p:cNvSpPr>
          <p:nvPr>
            <p:ph idx="1"/>
          </p:nvPr>
        </p:nvSpPr>
        <p:spPr>
          <a:xfrm>
            <a:off x="1295401" y="1304545"/>
            <a:ext cx="9601196" cy="5553455"/>
          </a:xfrm>
        </p:spPr>
        <p:txBody>
          <a:bodyPr>
            <a:normAutofit/>
          </a:bodyPr>
          <a:lstStyle/>
          <a:p>
            <a:pPr marL="0" indent="0" algn="ctr">
              <a:buNone/>
            </a:pPr>
            <a:r>
              <a:rPr lang="pt-BR" sz="2600" b="1" i="1" u="sng" dirty="0" smtClean="0"/>
              <a:t>Ciclos e Crises da Primeira República</a:t>
            </a:r>
          </a:p>
          <a:p>
            <a:pPr marL="0" indent="0">
              <a:buNone/>
            </a:pPr>
            <a:r>
              <a:rPr lang="pt-BR" sz="2300" dirty="0" smtClean="0"/>
              <a:t>4) Recuperação, Desequilíbrio Externo e Ajuste Recessivo: 1922-26</a:t>
            </a:r>
          </a:p>
          <a:p>
            <a:pPr lvl="1"/>
            <a:r>
              <a:rPr lang="pt-BR" sz="2400" dirty="0" smtClean="0"/>
              <a:t>Efeito estabilizador do colapso cambial:</a:t>
            </a:r>
          </a:p>
          <a:p>
            <a:pPr lvl="2"/>
            <a:r>
              <a:rPr lang="pt-BR" sz="2200" dirty="0" smtClean="0"/>
              <a:t>Grande queda das importações em 1921 = reajustamento do balanço comercial</a:t>
            </a:r>
          </a:p>
          <a:p>
            <a:pPr lvl="2"/>
            <a:r>
              <a:rPr lang="pt-BR" sz="2200" dirty="0" smtClean="0"/>
              <a:t>Desvalorização cambial = aumento explosivo do déficit público implicou na elevação da taxa de expansão monetária em 1921-22</a:t>
            </a:r>
          </a:p>
          <a:p>
            <a:pPr lvl="2"/>
            <a:r>
              <a:rPr lang="pt-BR" sz="2200" dirty="0" smtClean="0"/>
              <a:t>Colapso cambial isolou a economia do impacto deflacionário da queda dos preços internacionais e protegeu de perdas substanciais de renda exportadores e indústrias competitivas com importações </a:t>
            </a:r>
          </a:p>
          <a:p>
            <a:pPr lvl="2"/>
            <a:endParaRPr lang="pt-BR" sz="2000" dirty="0" smtClean="0"/>
          </a:p>
          <a:p>
            <a:pPr lvl="2"/>
            <a:endParaRPr lang="pt-BR" sz="2000" dirty="0" smtClean="0"/>
          </a:p>
          <a:p>
            <a:pPr marL="514350" lvl="1" indent="0">
              <a:buNone/>
            </a:pPr>
            <a:endParaRPr lang="pt-BR" sz="2200" dirty="0" smtClean="0"/>
          </a:p>
        </p:txBody>
      </p:sp>
    </p:spTree>
    <p:extLst>
      <p:ext uri="{BB962C8B-B14F-4D97-AF65-F5344CB8AC3E}">
        <p14:creationId xmlns:p14="http://schemas.microsoft.com/office/powerpoint/2010/main" val="85096129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295402" y="360341"/>
            <a:ext cx="9601196" cy="700364"/>
          </a:xfrm>
        </p:spPr>
        <p:txBody>
          <a:bodyPr>
            <a:normAutofit fontScale="90000"/>
          </a:bodyPr>
          <a:lstStyle/>
          <a:p>
            <a:pPr algn="ctr"/>
            <a:r>
              <a:rPr lang="pt-BR" dirty="0" smtClean="0"/>
              <a:t>2. POLÍTICA ECONÔMICA NA PRIMEIRA REPÚBLICA</a:t>
            </a:r>
            <a:endParaRPr lang="en-US" dirty="0"/>
          </a:p>
        </p:txBody>
      </p:sp>
      <p:sp>
        <p:nvSpPr>
          <p:cNvPr id="3" name="Espaço Reservado para Conteúdo 2"/>
          <p:cNvSpPr>
            <a:spLocks noGrp="1"/>
          </p:cNvSpPr>
          <p:nvPr>
            <p:ph idx="1"/>
          </p:nvPr>
        </p:nvSpPr>
        <p:spPr>
          <a:xfrm>
            <a:off x="1295401" y="1304545"/>
            <a:ext cx="9601196" cy="5553455"/>
          </a:xfrm>
        </p:spPr>
        <p:txBody>
          <a:bodyPr>
            <a:normAutofit/>
          </a:bodyPr>
          <a:lstStyle/>
          <a:p>
            <a:pPr marL="0" indent="0" algn="ctr">
              <a:buNone/>
            </a:pPr>
            <a:r>
              <a:rPr lang="pt-BR" sz="2600" b="1" i="1" u="sng" dirty="0" smtClean="0"/>
              <a:t>Ciclos e Crises da Primeira República</a:t>
            </a:r>
          </a:p>
          <a:p>
            <a:pPr marL="0" indent="0">
              <a:buNone/>
            </a:pPr>
            <a:r>
              <a:rPr lang="pt-BR" sz="2300" dirty="0" smtClean="0"/>
              <a:t>4) Recuperação, Desequilíbrio Externo e Ajuste Recessivo: 1922-26</a:t>
            </a:r>
          </a:p>
          <a:p>
            <a:pPr lvl="1"/>
            <a:r>
              <a:rPr lang="pt-BR" sz="2400" dirty="0" smtClean="0"/>
              <a:t>Governo Artur Bernardes:</a:t>
            </a:r>
          </a:p>
          <a:p>
            <a:pPr lvl="2"/>
            <a:r>
              <a:rPr lang="pt-BR" sz="2200" dirty="0" smtClean="0"/>
              <a:t>Herdava um BP extremamente vulnerável e crónica crise fiscal</a:t>
            </a:r>
          </a:p>
          <a:p>
            <a:pPr lvl="2"/>
            <a:r>
              <a:rPr lang="pt-BR" sz="2200" dirty="0" smtClean="0"/>
              <a:t>Pontos básicos do programa de governo:</a:t>
            </a:r>
          </a:p>
          <a:p>
            <a:pPr lvl="3"/>
            <a:r>
              <a:rPr lang="pt-BR" sz="2000" dirty="0" smtClean="0"/>
              <a:t>Realização de uma reforma monetária que transformasse o Banco do Brasil em banco central, retirando do Tesouro os poderes de emissão de moeda</a:t>
            </a:r>
          </a:p>
          <a:p>
            <a:pPr lvl="3"/>
            <a:r>
              <a:rPr lang="pt-BR" sz="2000" dirty="0" smtClean="0"/>
              <a:t>Estabilização das receitas de exportação cumprida pela institucionalização de novo e ousado programa “permanente” de defesa dos preços do café</a:t>
            </a:r>
          </a:p>
          <a:p>
            <a:pPr lvl="3"/>
            <a:r>
              <a:rPr lang="pt-BR" sz="2000" dirty="0" smtClean="0"/>
              <a:t>Drástica redução do déficit público , com cortes do gasto em formação de capital</a:t>
            </a:r>
          </a:p>
          <a:p>
            <a:pPr lvl="2"/>
            <a:endParaRPr lang="pt-BR" sz="2000" dirty="0" smtClean="0"/>
          </a:p>
          <a:p>
            <a:pPr lvl="2"/>
            <a:endParaRPr lang="pt-BR" sz="2000" dirty="0" smtClean="0"/>
          </a:p>
          <a:p>
            <a:pPr marL="514350" lvl="1" indent="0">
              <a:buNone/>
            </a:pPr>
            <a:endParaRPr lang="pt-BR" sz="2200" dirty="0" smtClean="0"/>
          </a:p>
        </p:txBody>
      </p:sp>
      <p:pic>
        <p:nvPicPr>
          <p:cNvPr id="4" name="Imagem 3" descr="http://www.biblioteca.presidencia.gov.br/ex-presidentes/arthur-bernardes/foto"/>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84012" y="3562066"/>
            <a:ext cx="1904608" cy="285238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7389852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295402" y="360341"/>
            <a:ext cx="9601196" cy="700364"/>
          </a:xfrm>
        </p:spPr>
        <p:txBody>
          <a:bodyPr>
            <a:normAutofit fontScale="90000"/>
          </a:bodyPr>
          <a:lstStyle/>
          <a:p>
            <a:pPr algn="ctr"/>
            <a:r>
              <a:rPr lang="pt-BR" dirty="0" smtClean="0"/>
              <a:t>2. POLÍTICA ECONÔMICA NA PRIMEIRA REPÚBLICA</a:t>
            </a:r>
            <a:endParaRPr lang="en-US" dirty="0"/>
          </a:p>
        </p:txBody>
      </p:sp>
      <p:sp>
        <p:nvSpPr>
          <p:cNvPr id="3" name="Espaço Reservado para Conteúdo 2"/>
          <p:cNvSpPr>
            <a:spLocks noGrp="1"/>
          </p:cNvSpPr>
          <p:nvPr>
            <p:ph idx="1"/>
          </p:nvPr>
        </p:nvSpPr>
        <p:spPr>
          <a:xfrm>
            <a:off x="1295401" y="1304545"/>
            <a:ext cx="9601196" cy="5553455"/>
          </a:xfrm>
        </p:spPr>
        <p:txBody>
          <a:bodyPr>
            <a:normAutofit/>
          </a:bodyPr>
          <a:lstStyle/>
          <a:p>
            <a:pPr marL="0" indent="0" algn="ctr">
              <a:buNone/>
            </a:pPr>
            <a:r>
              <a:rPr lang="pt-BR" sz="2600" b="1" i="1" u="sng" dirty="0" smtClean="0"/>
              <a:t>Ciclos e Crises da Primeira República</a:t>
            </a:r>
          </a:p>
          <a:p>
            <a:pPr marL="0" indent="0">
              <a:buNone/>
            </a:pPr>
            <a:r>
              <a:rPr lang="pt-BR" sz="2300" dirty="0" smtClean="0"/>
              <a:t>4) Recuperação, Desequilíbrio Externo e Ajuste Recessivo: 1922-26</a:t>
            </a:r>
          </a:p>
          <a:p>
            <a:pPr lvl="1"/>
            <a:r>
              <a:rPr lang="pt-BR" sz="2400" dirty="0" smtClean="0"/>
              <a:t>Dilema da política econômica:</a:t>
            </a:r>
          </a:p>
          <a:p>
            <a:pPr lvl="2"/>
            <a:r>
              <a:rPr lang="pt-BR" sz="2200" dirty="0" smtClean="0"/>
              <a:t>A sustentação dos preços poderia tornar necessário o abandono da política monetária restritiva</a:t>
            </a:r>
          </a:p>
          <a:p>
            <a:pPr lvl="3"/>
            <a:r>
              <a:rPr lang="pt-BR" sz="2000" dirty="0" smtClean="0"/>
              <a:t>Dependeria do comportamento do mercado internacional do café e das condições domésticas de crédito</a:t>
            </a:r>
          </a:p>
          <a:p>
            <a:pPr lvl="2"/>
            <a:r>
              <a:rPr lang="pt-BR" sz="2200" dirty="0" smtClean="0"/>
              <a:t>Banco do Brasil lança mão, em escala crescente, de sua faculdade de emissão</a:t>
            </a:r>
          </a:p>
          <a:p>
            <a:pPr lvl="3"/>
            <a:r>
              <a:rPr lang="pt-BR" sz="2000" dirty="0" smtClean="0"/>
              <a:t>Enfrentar pesados saques de depósitos interbancários e com sua posição de caixa ainda comprometida pela impossibilidade do governo de liquidar sua dívida de curto prazo</a:t>
            </a:r>
          </a:p>
          <a:p>
            <a:pPr lvl="2"/>
            <a:endParaRPr lang="pt-BR" sz="2000" dirty="0" smtClean="0"/>
          </a:p>
          <a:p>
            <a:pPr lvl="2"/>
            <a:endParaRPr lang="pt-BR" sz="2000" dirty="0" smtClean="0"/>
          </a:p>
          <a:p>
            <a:pPr marL="514350" lvl="1" indent="0">
              <a:buNone/>
            </a:pPr>
            <a:endParaRPr lang="pt-BR" sz="2200" dirty="0" smtClean="0"/>
          </a:p>
        </p:txBody>
      </p:sp>
    </p:spTree>
    <p:extLst>
      <p:ext uri="{BB962C8B-B14F-4D97-AF65-F5344CB8AC3E}">
        <p14:creationId xmlns:p14="http://schemas.microsoft.com/office/powerpoint/2010/main" val="4159598835"/>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295402" y="360341"/>
            <a:ext cx="9601196" cy="700364"/>
          </a:xfrm>
        </p:spPr>
        <p:txBody>
          <a:bodyPr>
            <a:normAutofit fontScale="90000"/>
          </a:bodyPr>
          <a:lstStyle/>
          <a:p>
            <a:pPr algn="ctr"/>
            <a:r>
              <a:rPr lang="pt-BR" dirty="0" smtClean="0"/>
              <a:t>2. POLÍTICA ECONÔMICA NA PRIMEIRA REPÚBLICA</a:t>
            </a:r>
            <a:endParaRPr lang="en-US" dirty="0"/>
          </a:p>
        </p:txBody>
      </p:sp>
      <p:sp>
        <p:nvSpPr>
          <p:cNvPr id="3" name="Espaço Reservado para Conteúdo 2"/>
          <p:cNvSpPr>
            <a:spLocks noGrp="1"/>
          </p:cNvSpPr>
          <p:nvPr>
            <p:ph idx="1"/>
          </p:nvPr>
        </p:nvSpPr>
        <p:spPr>
          <a:xfrm>
            <a:off x="1295401" y="1304545"/>
            <a:ext cx="9601196" cy="5553455"/>
          </a:xfrm>
        </p:spPr>
        <p:txBody>
          <a:bodyPr>
            <a:normAutofit/>
          </a:bodyPr>
          <a:lstStyle/>
          <a:p>
            <a:pPr marL="0" indent="0" algn="ctr">
              <a:buNone/>
            </a:pPr>
            <a:r>
              <a:rPr lang="pt-BR" sz="2600" b="1" i="1" u="sng" dirty="0" smtClean="0"/>
              <a:t>Ciclos e Crises da Primeira República</a:t>
            </a:r>
          </a:p>
          <a:p>
            <a:pPr marL="0" indent="0">
              <a:buNone/>
            </a:pPr>
            <a:r>
              <a:rPr lang="pt-BR" sz="2300" dirty="0" smtClean="0"/>
              <a:t>4) Recuperação, Desequilíbrio Externo e Ajuste Recessivo: 1922-26</a:t>
            </a:r>
          </a:p>
          <a:p>
            <a:pPr lvl="1"/>
            <a:r>
              <a:rPr lang="pt-BR" sz="2400" dirty="0" smtClean="0"/>
              <a:t>Depreciação do mil-réis</a:t>
            </a:r>
          </a:p>
          <a:p>
            <a:pPr lvl="2"/>
            <a:r>
              <a:rPr lang="pt-BR" sz="2200" dirty="0" smtClean="0"/>
              <a:t>Estratégia de estabilização não recessiva com base no endividamento externo fracassa (mais um grande empréstimo)</a:t>
            </a:r>
          </a:p>
          <a:p>
            <a:pPr lvl="1"/>
            <a:r>
              <a:rPr lang="pt-BR" sz="2400" dirty="0" smtClean="0"/>
              <a:t>A aceleração inflacionária que acompanhou a recuperação</a:t>
            </a:r>
            <a:r>
              <a:rPr lang="pt-BR" sz="2200" dirty="0" smtClean="0"/>
              <a:t>:</a:t>
            </a:r>
          </a:p>
          <a:p>
            <a:pPr lvl="2"/>
            <a:r>
              <a:rPr lang="pt-BR" sz="2200" dirty="0" smtClean="0"/>
              <a:t>Contribuiu para as dificuldades de ajuste externo</a:t>
            </a:r>
          </a:p>
          <a:p>
            <a:pPr lvl="2"/>
            <a:r>
              <a:rPr lang="pt-BR" sz="2200" dirty="0" smtClean="0"/>
              <a:t>Erodiu rapidamente os salários reais</a:t>
            </a:r>
          </a:p>
          <a:p>
            <a:pPr lvl="2"/>
            <a:r>
              <a:rPr lang="pt-BR" sz="2200" dirty="0" smtClean="0"/>
              <a:t>Começou a criar tensões preocupantes nos centros urbanos</a:t>
            </a:r>
          </a:p>
          <a:p>
            <a:pPr lvl="2"/>
            <a:endParaRPr lang="pt-BR" sz="2000" dirty="0" smtClean="0"/>
          </a:p>
          <a:p>
            <a:pPr marL="514350" lvl="1" indent="0">
              <a:buNone/>
            </a:pPr>
            <a:endParaRPr lang="pt-BR" sz="2200" dirty="0" smtClean="0"/>
          </a:p>
        </p:txBody>
      </p:sp>
    </p:spTree>
    <p:extLst>
      <p:ext uri="{BB962C8B-B14F-4D97-AF65-F5344CB8AC3E}">
        <p14:creationId xmlns:p14="http://schemas.microsoft.com/office/powerpoint/2010/main" val="3263155283"/>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295402" y="360341"/>
            <a:ext cx="9601196" cy="700364"/>
          </a:xfrm>
        </p:spPr>
        <p:txBody>
          <a:bodyPr>
            <a:normAutofit fontScale="90000"/>
          </a:bodyPr>
          <a:lstStyle/>
          <a:p>
            <a:pPr algn="ctr"/>
            <a:r>
              <a:rPr lang="pt-BR" dirty="0" smtClean="0"/>
              <a:t>2. POLÍTICA ECONÔMICA NA PRIMEIRA REPÚBLICA</a:t>
            </a:r>
            <a:endParaRPr lang="en-US" dirty="0"/>
          </a:p>
        </p:txBody>
      </p:sp>
      <p:sp>
        <p:nvSpPr>
          <p:cNvPr id="3" name="Espaço Reservado para Conteúdo 2"/>
          <p:cNvSpPr>
            <a:spLocks noGrp="1"/>
          </p:cNvSpPr>
          <p:nvPr>
            <p:ph idx="1"/>
          </p:nvPr>
        </p:nvSpPr>
        <p:spPr>
          <a:xfrm>
            <a:off x="1295401" y="1304545"/>
            <a:ext cx="9601196" cy="5553455"/>
          </a:xfrm>
        </p:spPr>
        <p:txBody>
          <a:bodyPr>
            <a:normAutofit/>
          </a:bodyPr>
          <a:lstStyle/>
          <a:p>
            <a:pPr marL="0" indent="0" algn="ctr">
              <a:buNone/>
            </a:pPr>
            <a:r>
              <a:rPr lang="pt-BR" sz="2600" b="1" i="1" u="sng" dirty="0" smtClean="0"/>
              <a:t>Ciclos e Crises da Primeira República</a:t>
            </a:r>
          </a:p>
          <a:p>
            <a:pPr marL="0" indent="0">
              <a:buNone/>
            </a:pPr>
            <a:r>
              <a:rPr lang="pt-BR" sz="2300" dirty="0" smtClean="0"/>
              <a:t>4) Recuperação, Desequilíbrio Externo e Ajuste Recessivo: 1922-26</a:t>
            </a:r>
          </a:p>
          <a:p>
            <a:pPr lvl="1"/>
            <a:r>
              <a:rPr lang="pt-BR" sz="2400" dirty="0" smtClean="0"/>
              <a:t>Decisão de implementar choque monetário, em fins de 1924</a:t>
            </a:r>
          </a:p>
          <a:p>
            <a:pPr lvl="2"/>
            <a:r>
              <a:rPr lang="pt-BR" sz="2200" dirty="0" smtClean="0"/>
              <a:t>Os preços do café recuperaram-se, sob influência do bem sucedido programa de defesa e o governo declara terminado seu envolvimento com o esquema</a:t>
            </a:r>
          </a:p>
          <a:p>
            <a:pPr lvl="1"/>
            <a:r>
              <a:rPr lang="pt-BR" sz="2400" dirty="0" smtClean="0"/>
              <a:t>O </a:t>
            </a:r>
            <a:r>
              <a:rPr lang="pt-BR" sz="2400" i="1" dirty="0" err="1" smtClean="0"/>
              <a:t>mix</a:t>
            </a:r>
            <a:r>
              <a:rPr lang="pt-BR" sz="2400" dirty="0" smtClean="0"/>
              <a:t> monetário-fiscal recessivo foi completado pela manutenção do esforço para equilibrar o orçamento</a:t>
            </a:r>
          </a:p>
          <a:p>
            <a:pPr lvl="2"/>
            <a:r>
              <a:rPr lang="pt-BR" sz="2200" dirty="0" smtClean="0"/>
              <a:t>Impacto extremamente negativo sobre o desempenho da economia</a:t>
            </a:r>
          </a:p>
          <a:p>
            <a:pPr lvl="2"/>
            <a:r>
              <a:rPr lang="pt-BR" sz="2200" dirty="0" smtClean="0"/>
              <a:t>Taxa de câmbio apreciou-se abruptamente</a:t>
            </a:r>
          </a:p>
          <a:p>
            <a:pPr lvl="2"/>
            <a:r>
              <a:rPr lang="pt-BR" sz="2200" dirty="0" smtClean="0"/>
              <a:t>A inflação desacelerou rapidamente</a:t>
            </a:r>
          </a:p>
          <a:p>
            <a:pPr lvl="2"/>
            <a:endParaRPr lang="pt-BR" sz="2200" dirty="0" smtClean="0"/>
          </a:p>
          <a:p>
            <a:pPr lvl="1"/>
            <a:endParaRPr lang="pt-BR" sz="2200" dirty="0" smtClean="0"/>
          </a:p>
        </p:txBody>
      </p:sp>
    </p:spTree>
    <p:extLst>
      <p:ext uri="{BB962C8B-B14F-4D97-AF65-F5344CB8AC3E}">
        <p14:creationId xmlns:p14="http://schemas.microsoft.com/office/powerpoint/2010/main" val="3270025847"/>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295402" y="360341"/>
            <a:ext cx="9601196" cy="700364"/>
          </a:xfrm>
        </p:spPr>
        <p:txBody>
          <a:bodyPr>
            <a:normAutofit fontScale="90000"/>
          </a:bodyPr>
          <a:lstStyle/>
          <a:p>
            <a:pPr algn="ctr"/>
            <a:r>
              <a:rPr lang="pt-BR" dirty="0" smtClean="0"/>
              <a:t>2. POLÍTICA ECONÔMICA NA PRIMEIRA REPÚBLICA</a:t>
            </a:r>
            <a:endParaRPr lang="en-US" dirty="0"/>
          </a:p>
        </p:txBody>
      </p:sp>
      <p:sp>
        <p:nvSpPr>
          <p:cNvPr id="3" name="Espaço Reservado para Conteúdo 2"/>
          <p:cNvSpPr>
            <a:spLocks noGrp="1"/>
          </p:cNvSpPr>
          <p:nvPr>
            <p:ph idx="1"/>
          </p:nvPr>
        </p:nvSpPr>
        <p:spPr>
          <a:xfrm>
            <a:off x="1295401" y="1304545"/>
            <a:ext cx="9601196" cy="5553455"/>
          </a:xfrm>
        </p:spPr>
        <p:txBody>
          <a:bodyPr>
            <a:normAutofit/>
          </a:bodyPr>
          <a:lstStyle/>
          <a:p>
            <a:pPr marL="0" indent="0" algn="ctr">
              <a:buNone/>
            </a:pPr>
            <a:r>
              <a:rPr lang="pt-BR" sz="2600" b="1" i="1" u="sng" dirty="0" smtClean="0"/>
              <a:t>Ciclos e Crises da Primeira República</a:t>
            </a:r>
          </a:p>
          <a:p>
            <a:pPr marL="0" indent="0">
              <a:buNone/>
            </a:pPr>
            <a:r>
              <a:rPr lang="pt-BR" sz="2400" dirty="0"/>
              <a:t>5</a:t>
            </a:r>
            <a:r>
              <a:rPr lang="pt-BR" sz="2400" dirty="0" smtClean="0"/>
              <a:t>) O Boom e a Depressão após o Retorno ao Padrão Ouro:</a:t>
            </a:r>
          </a:p>
          <a:p>
            <a:pPr marL="0" indent="0">
              <a:buNone/>
            </a:pPr>
            <a:r>
              <a:rPr lang="pt-BR" sz="2400" dirty="0" smtClean="0"/>
              <a:t> 1927-1930</a:t>
            </a:r>
          </a:p>
          <a:p>
            <a:pPr lvl="1"/>
            <a:r>
              <a:rPr lang="pt-BR" sz="2400" dirty="0" smtClean="0"/>
              <a:t>Controlada a inflação e com a substancial melhora da posição externa, em 1926:</a:t>
            </a:r>
          </a:p>
          <a:p>
            <a:pPr lvl="2"/>
            <a:r>
              <a:rPr lang="pt-BR" sz="2000" dirty="0" smtClean="0"/>
              <a:t>Manter indefinidamente essa política de contração de moeda e da apreciação cambial seria uma atitude suicida em um sistema político em que exportadores e, crescentemente, produtores de artigos competitivos com importações </a:t>
            </a:r>
            <a:r>
              <a:rPr lang="pt-BR" sz="2000" dirty="0" err="1" smtClean="0"/>
              <a:t>detiam</a:t>
            </a:r>
            <a:r>
              <a:rPr lang="pt-BR" sz="2000" dirty="0" smtClean="0"/>
              <a:t> substancial influência</a:t>
            </a:r>
          </a:p>
          <a:p>
            <a:pPr lvl="1"/>
            <a:r>
              <a:rPr lang="pt-BR" sz="2400" dirty="0" smtClean="0"/>
              <a:t>Governo Washington Luís:</a:t>
            </a:r>
          </a:p>
          <a:p>
            <a:pPr lvl="2"/>
            <a:r>
              <a:rPr lang="pt-BR" sz="2000" dirty="0" smtClean="0"/>
              <a:t>Projeto de reforma monetária propondo retorno ao padrão ouro à taxa de 23% abaixo da taxa média do terceiro trimestre de 1926 </a:t>
            </a:r>
          </a:p>
          <a:p>
            <a:pPr lvl="2"/>
            <a:endParaRPr lang="pt-BR" sz="2000" dirty="0" smtClean="0"/>
          </a:p>
          <a:p>
            <a:pPr marL="514350" lvl="1" indent="0">
              <a:buNone/>
            </a:pPr>
            <a:endParaRPr lang="pt-BR" sz="2200" dirty="0" smtClean="0"/>
          </a:p>
        </p:txBody>
      </p:sp>
      <p:pic>
        <p:nvPicPr>
          <p:cNvPr id="4" name="Imagem 3" descr="http://www.biblioteca.presidencia.gov.br/ex-presidentes/washigton-luis/foto"/>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95073" y="4547616"/>
            <a:ext cx="1336191" cy="199918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5414381"/>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295402" y="360341"/>
            <a:ext cx="9601196" cy="700364"/>
          </a:xfrm>
        </p:spPr>
        <p:txBody>
          <a:bodyPr>
            <a:normAutofit fontScale="90000"/>
          </a:bodyPr>
          <a:lstStyle/>
          <a:p>
            <a:pPr algn="ctr"/>
            <a:r>
              <a:rPr lang="pt-BR" dirty="0" smtClean="0"/>
              <a:t>2. POLÍTICA ECONÔMICA NA PRIMEIRA REPÚBLICA</a:t>
            </a:r>
            <a:endParaRPr lang="en-US" dirty="0"/>
          </a:p>
        </p:txBody>
      </p:sp>
      <p:sp>
        <p:nvSpPr>
          <p:cNvPr id="3" name="Espaço Reservado para Conteúdo 2"/>
          <p:cNvSpPr>
            <a:spLocks noGrp="1"/>
          </p:cNvSpPr>
          <p:nvPr>
            <p:ph idx="1"/>
          </p:nvPr>
        </p:nvSpPr>
        <p:spPr>
          <a:xfrm>
            <a:off x="1295401" y="1304545"/>
            <a:ext cx="9601196" cy="5553455"/>
          </a:xfrm>
        </p:spPr>
        <p:txBody>
          <a:bodyPr>
            <a:normAutofit/>
          </a:bodyPr>
          <a:lstStyle/>
          <a:p>
            <a:pPr marL="0" indent="0" algn="ctr">
              <a:buNone/>
            </a:pPr>
            <a:r>
              <a:rPr lang="pt-BR" sz="2600" b="1" i="1" u="sng" dirty="0" smtClean="0"/>
              <a:t>Ciclos e Crises da Primeira República</a:t>
            </a:r>
          </a:p>
          <a:p>
            <a:pPr marL="0" indent="0">
              <a:buNone/>
            </a:pPr>
            <a:r>
              <a:rPr lang="pt-BR" sz="2400" dirty="0"/>
              <a:t>5</a:t>
            </a:r>
            <a:r>
              <a:rPr lang="pt-BR" sz="2400" dirty="0" smtClean="0"/>
              <a:t>) O Boom e a Depressão após o Retorno ao Padrão Ouro:</a:t>
            </a:r>
          </a:p>
          <a:p>
            <a:pPr marL="0" indent="0">
              <a:buNone/>
            </a:pPr>
            <a:r>
              <a:rPr lang="pt-BR" sz="2400" dirty="0" smtClean="0"/>
              <a:t> 1927-1930</a:t>
            </a:r>
          </a:p>
          <a:p>
            <a:pPr lvl="1"/>
            <a:r>
              <a:rPr lang="pt-BR" sz="2400" dirty="0" smtClean="0"/>
              <a:t>Governo Washington Luís:</a:t>
            </a:r>
          </a:p>
          <a:p>
            <a:pPr lvl="2"/>
            <a:r>
              <a:rPr lang="pt-BR" sz="2000" dirty="0" smtClean="0"/>
              <a:t>Criação da Caixa de Estabilização (= Caixa de Conversão)</a:t>
            </a:r>
          </a:p>
          <a:p>
            <a:pPr lvl="2"/>
            <a:r>
              <a:rPr lang="pt-BR" sz="2000" dirty="0" smtClean="0"/>
              <a:t>Consolidação financeira da valorização paulista teve impacto extremamente favorável sobre os preços + mudança de política monetária e cambial</a:t>
            </a:r>
          </a:p>
          <a:p>
            <a:pPr lvl="3"/>
            <a:r>
              <a:rPr lang="pt-BR" sz="1800" dirty="0" smtClean="0"/>
              <a:t>Rápida superação da estagnação</a:t>
            </a:r>
          </a:p>
          <a:p>
            <a:pPr lvl="4"/>
            <a:r>
              <a:rPr lang="pt-BR" sz="1800" dirty="0" smtClean="0"/>
              <a:t>Em condições de quase perfeita estabilidade de preços, garantida pela estabilidade cambial e pela existência de margens provavelmente amplas de capacidade ociosa na indústria</a:t>
            </a:r>
          </a:p>
          <a:p>
            <a:pPr lvl="2"/>
            <a:endParaRPr lang="pt-BR" sz="2000" dirty="0" smtClean="0"/>
          </a:p>
          <a:p>
            <a:pPr marL="514350" lvl="1" indent="0">
              <a:buNone/>
            </a:pPr>
            <a:endParaRPr lang="pt-BR" sz="2200" dirty="0" smtClean="0"/>
          </a:p>
        </p:txBody>
      </p:sp>
    </p:spTree>
    <p:extLst>
      <p:ext uri="{BB962C8B-B14F-4D97-AF65-F5344CB8AC3E}">
        <p14:creationId xmlns:p14="http://schemas.microsoft.com/office/powerpoint/2010/main" val="5437011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295402" y="604181"/>
            <a:ext cx="9601196" cy="700364"/>
          </a:xfrm>
        </p:spPr>
        <p:txBody>
          <a:bodyPr/>
          <a:lstStyle/>
          <a:p>
            <a:pPr algn="ctr"/>
            <a:r>
              <a:rPr lang="pt-BR" dirty="0"/>
              <a:t>1. INTRODUÇÃO</a:t>
            </a:r>
            <a:endParaRPr lang="en-US" dirty="0"/>
          </a:p>
        </p:txBody>
      </p:sp>
      <p:sp>
        <p:nvSpPr>
          <p:cNvPr id="3" name="Espaço Reservado para Conteúdo 2"/>
          <p:cNvSpPr>
            <a:spLocks noGrp="1"/>
          </p:cNvSpPr>
          <p:nvPr>
            <p:ph idx="1"/>
          </p:nvPr>
        </p:nvSpPr>
        <p:spPr>
          <a:xfrm>
            <a:off x="1295401" y="1304545"/>
            <a:ext cx="9601196" cy="5553455"/>
          </a:xfrm>
        </p:spPr>
        <p:txBody>
          <a:bodyPr>
            <a:normAutofit/>
          </a:bodyPr>
          <a:lstStyle/>
          <a:p>
            <a:r>
              <a:rPr lang="pt-BR" sz="2800" dirty="0" smtClean="0"/>
              <a:t>Gigantesco desequilíbrio externo que se prolonga pelo início dos anos 30:</a:t>
            </a:r>
          </a:p>
          <a:p>
            <a:pPr lvl="1"/>
            <a:r>
              <a:rPr lang="pt-BR" sz="2200" dirty="0" smtClean="0"/>
              <a:t>Imposição de restrições cambiais</a:t>
            </a:r>
          </a:p>
          <a:p>
            <a:pPr lvl="1"/>
            <a:r>
              <a:rPr lang="pt-BR" sz="2200" dirty="0" smtClean="0"/>
              <a:t>Controles de importação mais ou menos permanentes</a:t>
            </a:r>
          </a:p>
          <a:p>
            <a:pPr lvl="1"/>
            <a:r>
              <a:rPr lang="pt-BR" sz="2200" dirty="0" smtClean="0"/>
              <a:t>Profunda e duradoura ruptura da forma tradicional de inserção do Brasil na economia mundial</a:t>
            </a:r>
          </a:p>
          <a:p>
            <a:r>
              <a:rPr lang="pt-BR" sz="2400" dirty="0" smtClean="0"/>
              <a:t>Fim da Primeira República marca o início de uma </a:t>
            </a:r>
            <a:r>
              <a:rPr lang="pt-BR" sz="2400" b="1" u="sng" dirty="0" smtClean="0"/>
              <a:t>DUPLA TRANSIÇÃO</a:t>
            </a:r>
            <a:r>
              <a:rPr lang="pt-BR" sz="2400" dirty="0" smtClean="0"/>
              <a:t>:</a:t>
            </a:r>
          </a:p>
          <a:p>
            <a:pPr lvl="1"/>
            <a:r>
              <a:rPr lang="pt-BR" sz="2200" dirty="0" smtClean="0"/>
              <a:t>Economia primário-exportadora para uma economia voltada “para dento” com severos controles sobre as transações externas</a:t>
            </a:r>
          </a:p>
          <a:p>
            <a:pPr lvl="1"/>
            <a:r>
              <a:rPr lang="pt-BR" sz="2200" dirty="0" smtClean="0"/>
              <a:t>Sistema político mais difuso em termos de distribuição regional e social da apropriação corporativa dos favores do Estado</a:t>
            </a:r>
          </a:p>
        </p:txBody>
      </p:sp>
    </p:spTree>
    <p:extLst>
      <p:ext uri="{BB962C8B-B14F-4D97-AF65-F5344CB8AC3E}">
        <p14:creationId xmlns:p14="http://schemas.microsoft.com/office/powerpoint/2010/main" val="3367491901"/>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295402" y="360341"/>
            <a:ext cx="9601196" cy="700364"/>
          </a:xfrm>
        </p:spPr>
        <p:txBody>
          <a:bodyPr>
            <a:normAutofit fontScale="90000"/>
          </a:bodyPr>
          <a:lstStyle/>
          <a:p>
            <a:pPr algn="ctr"/>
            <a:r>
              <a:rPr lang="pt-BR" dirty="0" smtClean="0"/>
              <a:t>2. POLÍTICA ECONÔMICA NA PRIMEIRA REPÚBLICA</a:t>
            </a:r>
            <a:endParaRPr lang="en-US" dirty="0"/>
          </a:p>
        </p:txBody>
      </p:sp>
      <p:sp>
        <p:nvSpPr>
          <p:cNvPr id="3" name="Espaço Reservado para Conteúdo 2"/>
          <p:cNvSpPr>
            <a:spLocks noGrp="1"/>
          </p:cNvSpPr>
          <p:nvPr>
            <p:ph idx="1"/>
          </p:nvPr>
        </p:nvSpPr>
        <p:spPr>
          <a:xfrm>
            <a:off x="1295401" y="1304545"/>
            <a:ext cx="9601196" cy="5553455"/>
          </a:xfrm>
        </p:spPr>
        <p:txBody>
          <a:bodyPr>
            <a:normAutofit lnSpcReduction="10000"/>
          </a:bodyPr>
          <a:lstStyle/>
          <a:p>
            <a:pPr marL="0" indent="0" algn="ctr">
              <a:buNone/>
            </a:pPr>
            <a:r>
              <a:rPr lang="pt-BR" sz="2600" b="1" i="1" u="sng" dirty="0" smtClean="0"/>
              <a:t>Ciclos e Crises da Primeira República</a:t>
            </a:r>
          </a:p>
          <a:p>
            <a:pPr marL="0" indent="0">
              <a:buNone/>
            </a:pPr>
            <a:r>
              <a:rPr lang="pt-BR" sz="2400" dirty="0"/>
              <a:t>5</a:t>
            </a:r>
            <a:r>
              <a:rPr lang="pt-BR" sz="2400" dirty="0" smtClean="0"/>
              <a:t>) O Boom e a Depressão após o Retorno ao Padrão Ouro:</a:t>
            </a:r>
          </a:p>
          <a:p>
            <a:pPr marL="0" indent="0">
              <a:buNone/>
            </a:pPr>
            <a:r>
              <a:rPr lang="pt-BR" sz="2400" dirty="0" smtClean="0"/>
              <a:t> 1927-1930</a:t>
            </a:r>
          </a:p>
          <a:p>
            <a:pPr lvl="1"/>
            <a:r>
              <a:rPr lang="pt-BR" sz="2400" dirty="0" smtClean="0"/>
              <a:t>Recuperação da posição externa brasileira a partir de 1926:</a:t>
            </a:r>
          </a:p>
          <a:p>
            <a:pPr lvl="2"/>
            <a:r>
              <a:rPr lang="pt-BR" sz="2000" dirty="0" smtClean="0"/>
              <a:t>Deveu-se quase inteiramente ao surgimento de grande superávit em conta de capital (</a:t>
            </a:r>
            <a:r>
              <a:rPr lang="pt-BR" sz="2000" b="1" dirty="0" smtClean="0"/>
              <a:t>instabilidade potencial</a:t>
            </a:r>
            <a:r>
              <a:rPr lang="pt-BR" sz="2000" dirty="0" smtClean="0"/>
              <a:t>)</a:t>
            </a:r>
          </a:p>
          <a:p>
            <a:pPr lvl="1"/>
            <a:r>
              <a:rPr lang="pt-BR" sz="2200" dirty="0" smtClean="0"/>
              <a:t>Tendências recessivas na economia brasileira datam do início de 1929</a:t>
            </a:r>
          </a:p>
          <a:p>
            <a:pPr lvl="2"/>
            <a:r>
              <a:rPr lang="pt-BR" sz="2000" dirty="0" smtClean="0"/>
              <a:t>Resultado da opção do governo em retornar à política creditícia restritiva em reposta a dificuldades de BP já em 1928</a:t>
            </a:r>
          </a:p>
          <a:p>
            <a:pPr lvl="3"/>
            <a:r>
              <a:rPr lang="pt-BR" sz="1800" dirty="0" smtClean="0"/>
              <a:t>Estagnação das exportações num contexto de crescimento acelerado das importações (= erosão do saldo comercial)</a:t>
            </a:r>
          </a:p>
          <a:p>
            <a:pPr lvl="3"/>
            <a:r>
              <a:rPr lang="pt-BR" sz="1800" dirty="0"/>
              <a:t> </a:t>
            </a:r>
            <a:r>
              <a:rPr lang="pt-BR" sz="1800" dirty="0" smtClean="0"/>
              <a:t>Estancamento temporário do fluxo de empréstimos externos</a:t>
            </a:r>
            <a:endParaRPr lang="pt-BR" sz="1800" dirty="0" smtClean="0"/>
          </a:p>
          <a:p>
            <a:pPr lvl="2"/>
            <a:endParaRPr lang="pt-BR" sz="2000" dirty="0" smtClean="0"/>
          </a:p>
          <a:p>
            <a:pPr marL="514350" lvl="1" indent="0">
              <a:buNone/>
            </a:pPr>
            <a:endParaRPr lang="pt-BR" sz="2200" dirty="0" smtClean="0"/>
          </a:p>
        </p:txBody>
      </p:sp>
    </p:spTree>
    <p:extLst>
      <p:ext uri="{BB962C8B-B14F-4D97-AF65-F5344CB8AC3E}">
        <p14:creationId xmlns:p14="http://schemas.microsoft.com/office/powerpoint/2010/main" val="2249218068"/>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295402" y="360341"/>
            <a:ext cx="9601196" cy="700364"/>
          </a:xfrm>
        </p:spPr>
        <p:txBody>
          <a:bodyPr>
            <a:normAutofit fontScale="90000"/>
          </a:bodyPr>
          <a:lstStyle/>
          <a:p>
            <a:pPr algn="ctr"/>
            <a:r>
              <a:rPr lang="pt-BR" dirty="0" smtClean="0"/>
              <a:t>2. POLÍTICA ECONÔMICA NA PRIMEIRA REPÚBLICA</a:t>
            </a:r>
            <a:endParaRPr lang="en-US" dirty="0"/>
          </a:p>
        </p:txBody>
      </p:sp>
      <p:sp>
        <p:nvSpPr>
          <p:cNvPr id="3" name="Espaço Reservado para Conteúdo 2"/>
          <p:cNvSpPr>
            <a:spLocks noGrp="1"/>
          </p:cNvSpPr>
          <p:nvPr>
            <p:ph idx="1"/>
          </p:nvPr>
        </p:nvSpPr>
        <p:spPr>
          <a:xfrm>
            <a:off x="1295401" y="1304545"/>
            <a:ext cx="9601196" cy="5553455"/>
          </a:xfrm>
        </p:spPr>
        <p:txBody>
          <a:bodyPr>
            <a:normAutofit/>
          </a:bodyPr>
          <a:lstStyle/>
          <a:p>
            <a:pPr marL="0" indent="0" algn="ctr">
              <a:buNone/>
            </a:pPr>
            <a:r>
              <a:rPr lang="pt-BR" sz="2600" b="1" i="1" u="sng" dirty="0" smtClean="0"/>
              <a:t>Ciclos e Crises da Primeira República</a:t>
            </a:r>
          </a:p>
          <a:p>
            <a:pPr marL="0" indent="0">
              <a:buNone/>
            </a:pPr>
            <a:r>
              <a:rPr lang="pt-BR" sz="2400" dirty="0"/>
              <a:t>5</a:t>
            </a:r>
            <a:r>
              <a:rPr lang="pt-BR" sz="2400" dirty="0" smtClean="0"/>
              <a:t>) O Boom e a Depressão após o Retorno ao Padrão Ouro:</a:t>
            </a:r>
          </a:p>
          <a:p>
            <a:pPr marL="0" indent="0">
              <a:buNone/>
            </a:pPr>
            <a:r>
              <a:rPr lang="pt-BR" sz="2400" dirty="0" smtClean="0"/>
              <a:t> 1927-1930</a:t>
            </a:r>
          </a:p>
          <a:p>
            <a:pPr lvl="1"/>
            <a:r>
              <a:rPr lang="pt-BR" sz="2200" dirty="0" smtClean="0"/>
              <a:t>Colapso da capacidade de sustentação financeira do programa de defesa do café:</a:t>
            </a:r>
          </a:p>
          <a:p>
            <a:pPr lvl="2"/>
            <a:r>
              <a:rPr lang="pt-BR" sz="2000" dirty="0" smtClean="0"/>
              <a:t>Safra recorde em 1929</a:t>
            </a:r>
          </a:p>
          <a:p>
            <a:pPr lvl="2"/>
            <a:r>
              <a:rPr lang="pt-BR" sz="2000" dirty="0" smtClean="0"/>
              <a:t>Progressiva deterioração das condições de crédito em Londres</a:t>
            </a:r>
            <a:endParaRPr lang="pt-BR" sz="2000" dirty="0" smtClean="0"/>
          </a:p>
          <a:p>
            <a:pPr marL="514350" lvl="1" indent="0">
              <a:buNone/>
            </a:pPr>
            <a:endParaRPr lang="pt-BR" sz="2200" dirty="0" smtClean="0"/>
          </a:p>
        </p:txBody>
      </p:sp>
    </p:spTree>
    <p:extLst>
      <p:ext uri="{BB962C8B-B14F-4D97-AF65-F5344CB8AC3E}">
        <p14:creationId xmlns:p14="http://schemas.microsoft.com/office/powerpoint/2010/main" val="1627753334"/>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295402" y="604181"/>
            <a:ext cx="9601196" cy="700364"/>
          </a:xfrm>
        </p:spPr>
        <p:txBody>
          <a:bodyPr/>
          <a:lstStyle/>
          <a:p>
            <a:pPr algn="ctr"/>
            <a:r>
              <a:rPr lang="pt-BR" dirty="0" smtClean="0"/>
              <a:t>4. CONCLUSÕES</a:t>
            </a:r>
            <a:endParaRPr lang="en-US" dirty="0"/>
          </a:p>
        </p:txBody>
      </p:sp>
      <p:sp>
        <p:nvSpPr>
          <p:cNvPr id="3" name="Espaço Reservado para Conteúdo 2"/>
          <p:cNvSpPr>
            <a:spLocks noGrp="1"/>
          </p:cNvSpPr>
          <p:nvPr>
            <p:ph idx="1"/>
          </p:nvPr>
        </p:nvSpPr>
        <p:spPr>
          <a:xfrm>
            <a:off x="1295401" y="1304545"/>
            <a:ext cx="9601196" cy="5401055"/>
          </a:xfrm>
        </p:spPr>
        <p:txBody>
          <a:bodyPr>
            <a:normAutofit/>
          </a:bodyPr>
          <a:lstStyle/>
          <a:p>
            <a:r>
              <a:rPr lang="pt-BR" sz="2800" dirty="0" smtClean="0"/>
              <a:t>1. Críticas à visão tradicional:</a:t>
            </a:r>
          </a:p>
          <a:p>
            <a:pPr lvl="1"/>
            <a:r>
              <a:rPr lang="pt-BR" sz="2400" dirty="0" smtClean="0"/>
              <a:t>Medidas de política alegadamente adotadas em defesa do café beneficiaram um conjunto muito mais amplo de interesses</a:t>
            </a:r>
          </a:p>
          <a:p>
            <a:pPr lvl="1"/>
            <a:r>
              <a:rPr lang="pt-BR" sz="2400" dirty="0" smtClean="0"/>
              <a:t>Crises: ocasiões em que o poder dos credores externos e/ou a influência dos grupos ortodoxos domésticos mais se fazia sentir na formulação das políticas de “salvação nacional”, em relação às quais as oligarquias políticas de São Paulo, pela própria posição hegemônica que ocupavam no aparelho do Estado, não podiam adotar uma postura corporativa</a:t>
            </a:r>
          </a:p>
          <a:p>
            <a:pPr marL="914400" lvl="2" indent="0">
              <a:buNone/>
            </a:pPr>
            <a:endParaRPr lang="pt-BR" sz="2400" dirty="0" smtClean="0"/>
          </a:p>
        </p:txBody>
      </p:sp>
    </p:spTree>
    <p:extLst>
      <p:ext uri="{BB962C8B-B14F-4D97-AF65-F5344CB8AC3E}">
        <p14:creationId xmlns:p14="http://schemas.microsoft.com/office/powerpoint/2010/main" val="253216739"/>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295402" y="604181"/>
            <a:ext cx="9601196" cy="700364"/>
          </a:xfrm>
        </p:spPr>
        <p:txBody>
          <a:bodyPr/>
          <a:lstStyle/>
          <a:p>
            <a:pPr algn="ctr"/>
            <a:r>
              <a:rPr lang="pt-BR" dirty="0" smtClean="0"/>
              <a:t>4. CONCLUSÕES</a:t>
            </a:r>
            <a:endParaRPr lang="en-US" dirty="0"/>
          </a:p>
        </p:txBody>
      </p:sp>
      <p:sp>
        <p:nvSpPr>
          <p:cNvPr id="3" name="Espaço Reservado para Conteúdo 2"/>
          <p:cNvSpPr>
            <a:spLocks noGrp="1"/>
          </p:cNvSpPr>
          <p:nvPr>
            <p:ph idx="1"/>
          </p:nvPr>
        </p:nvSpPr>
        <p:spPr>
          <a:xfrm>
            <a:off x="1295401" y="1304545"/>
            <a:ext cx="9601196" cy="5401055"/>
          </a:xfrm>
        </p:spPr>
        <p:txBody>
          <a:bodyPr>
            <a:normAutofit fontScale="92500"/>
          </a:bodyPr>
          <a:lstStyle/>
          <a:p>
            <a:r>
              <a:rPr lang="pt-BR" sz="2800" dirty="0" smtClean="0"/>
              <a:t>2. Mecanismos de ajustamento externo em países periféricos (padrão ouro):</a:t>
            </a:r>
          </a:p>
          <a:p>
            <a:pPr lvl="1"/>
            <a:r>
              <a:rPr lang="pt-BR" sz="2400" dirty="0" smtClean="0"/>
              <a:t>A adoção do padrão ouro se colocava como opção preferencial sempre que a participação do Brasil em um </a:t>
            </a:r>
            <a:r>
              <a:rPr lang="pt-BR" sz="2400" i="1" dirty="0" smtClean="0"/>
              <a:t>boom</a:t>
            </a:r>
            <a:r>
              <a:rPr lang="pt-BR" sz="2400" dirty="0" smtClean="0"/>
              <a:t> de investimentos internacionais, coincidindo com a recuperação dos preços das exportações, gerava superávits externos e pressões para a apreciação do mil-réis</a:t>
            </a:r>
          </a:p>
          <a:p>
            <a:pPr lvl="1"/>
            <a:r>
              <a:rPr lang="pt-BR" sz="2400" dirty="0" smtClean="0"/>
              <a:t>Quando, eventualmente, os empréstimos estrangeiros e os preços de exportação entravam em colapso após um processo de vigoroso crescimento das importações ter ganho impulso e erodido o superávit comercial, a brusca contração monetária que inevitavelmente se seguia tinha efeitos extremamente dolorosos</a:t>
            </a:r>
          </a:p>
          <a:p>
            <a:pPr lvl="1"/>
            <a:r>
              <a:rPr lang="pt-BR" sz="2400" dirty="0" smtClean="0"/>
              <a:t>Posição externa brasileira ficava cada vez mais </a:t>
            </a:r>
            <a:r>
              <a:rPr lang="pt-BR" sz="2400" b="1" u="sng" dirty="0" smtClean="0"/>
              <a:t>vulnerável</a:t>
            </a:r>
          </a:p>
        </p:txBody>
      </p:sp>
    </p:spTree>
    <p:extLst>
      <p:ext uri="{BB962C8B-B14F-4D97-AF65-F5344CB8AC3E}">
        <p14:creationId xmlns:p14="http://schemas.microsoft.com/office/powerpoint/2010/main" val="4194233730"/>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295402" y="604181"/>
            <a:ext cx="9601196" cy="700364"/>
          </a:xfrm>
        </p:spPr>
        <p:txBody>
          <a:bodyPr/>
          <a:lstStyle/>
          <a:p>
            <a:pPr algn="ctr"/>
            <a:r>
              <a:rPr lang="pt-BR" dirty="0" smtClean="0"/>
              <a:t>4. CONCLUSÕES</a:t>
            </a:r>
            <a:endParaRPr lang="en-US" dirty="0"/>
          </a:p>
        </p:txBody>
      </p:sp>
      <p:sp>
        <p:nvSpPr>
          <p:cNvPr id="3" name="Espaço Reservado para Conteúdo 2"/>
          <p:cNvSpPr>
            <a:spLocks noGrp="1"/>
          </p:cNvSpPr>
          <p:nvPr>
            <p:ph idx="1"/>
          </p:nvPr>
        </p:nvSpPr>
        <p:spPr>
          <a:xfrm>
            <a:off x="1295401" y="1304545"/>
            <a:ext cx="9601196" cy="5401055"/>
          </a:xfrm>
        </p:spPr>
        <p:txBody>
          <a:bodyPr>
            <a:normAutofit/>
          </a:bodyPr>
          <a:lstStyle/>
          <a:p>
            <a:r>
              <a:rPr lang="pt-BR" sz="2800" dirty="0" smtClean="0"/>
              <a:t>2. Mecanismos de ajustamento externo em países periféricos (taxa de câmbio flutuante):</a:t>
            </a:r>
          </a:p>
          <a:p>
            <a:pPr lvl="1"/>
            <a:r>
              <a:rPr lang="pt-BR" sz="2400" dirty="0" smtClean="0"/>
              <a:t>A queda nas importações, decorrente da rápida depreciação cambial e do aperto de crédito criado pelo comportamento </a:t>
            </a:r>
            <a:r>
              <a:rPr lang="pt-BR" sz="2400" dirty="0" err="1" smtClean="0"/>
              <a:t>precaucionário</a:t>
            </a:r>
            <a:r>
              <a:rPr lang="pt-BR" sz="2400" dirty="0" smtClean="0"/>
              <a:t> dos bancos comerciais, nessas ocasiões, eram elementos fundamentais do processo de ajuste de curto prazo que se seguia à ocorrência de choques adversos</a:t>
            </a:r>
          </a:p>
          <a:p>
            <a:pPr lvl="1"/>
            <a:r>
              <a:rPr lang="pt-BR" sz="2400" dirty="0" smtClean="0"/>
              <a:t>Nestas situações, embora o ajuste externo tenha sido acompanhado de maiores taxas de inflação, as perdas de produto real foram bastante menores do que as do ajustamento sob o padrão ouro</a:t>
            </a:r>
            <a:endParaRPr lang="pt-BR" sz="2400" b="1" u="sng" dirty="0" smtClean="0"/>
          </a:p>
        </p:txBody>
      </p:sp>
    </p:spTree>
    <p:extLst>
      <p:ext uri="{BB962C8B-B14F-4D97-AF65-F5344CB8AC3E}">
        <p14:creationId xmlns:p14="http://schemas.microsoft.com/office/powerpoint/2010/main" val="624448439"/>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295402" y="604181"/>
            <a:ext cx="9601196" cy="700364"/>
          </a:xfrm>
        </p:spPr>
        <p:txBody>
          <a:bodyPr/>
          <a:lstStyle/>
          <a:p>
            <a:pPr algn="ctr"/>
            <a:r>
              <a:rPr lang="pt-BR" dirty="0" smtClean="0"/>
              <a:t>4. CONCLUSÕES</a:t>
            </a:r>
            <a:endParaRPr lang="en-US" dirty="0"/>
          </a:p>
        </p:txBody>
      </p:sp>
      <p:sp>
        <p:nvSpPr>
          <p:cNvPr id="3" name="Espaço Reservado para Conteúdo 2"/>
          <p:cNvSpPr>
            <a:spLocks noGrp="1"/>
          </p:cNvSpPr>
          <p:nvPr>
            <p:ph idx="1"/>
          </p:nvPr>
        </p:nvSpPr>
        <p:spPr>
          <a:xfrm>
            <a:off x="1295401" y="1304545"/>
            <a:ext cx="9601196" cy="5401055"/>
          </a:xfrm>
        </p:spPr>
        <p:txBody>
          <a:bodyPr>
            <a:normAutofit fontScale="92500"/>
          </a:bodyPr>
          <a:lstStyle/>
          <a:p>
            <a:r>
              <a:rPr lang="pt-BR" sz="2800" dirty="0" smtClean="0"/>
              <a:t>3. Restrições decorrentes de mudanças no ambiente externo:</a:t>
            </a:r>
          </a:p>
          <a:p>
            <a:pPr lvl="1"/>
            <a:r>
              <a:rPr lang="pt-BR" sz="2400" dirty="0" smtClean="0"/>
              <a:t>Os governos da Primeira República foram capazes de produzir estabilidade macroeconômica sem precisar interferir profundamente – exceto no mercado de café – com a livre operação das forças de mercado, ainda que isso tenha sido feito ao custo de crescente endividamento externo</a:t>
            </a:r>
          </a:p>
          <a:p>
            <a:pPr lvl="1"/>
            <a:r>
              <a:rPr lang="pt-BR" sz="2400" dirty="0" smtClean="0"/>
              <a:t>É nas profundas mudanças nas regras do jogo ocorridas nas relações econômicas internacionais durante a Grande Depressão, e não na recomposição da base política do Estado que se seguiu à revolução de 1930, que devem buscar-se as explicações da racionalidade e da viabilidade das políticas econômicas e reformas ocorridas estruturais ocorridas após o colapso da </a:t>
            </a:r>
            <a:r>
              <a:rPr lang="pt-BR" sz="2400" smtClean="0"/>
              <a:t>Primeira República</a:t>
            </a:r>
            <a:endParaRPr lang="pt-BR" sz="2400" b="1" u="sng" dirty="0" smtClean="0"/>
          </a:p>
        </p:txBody>
      </p:sp>
    </p:spTree>
    <p:extLst>
      <p:ext uri="{BB962C8B-B14F-4D97-AF65-F5344CB8AC3E}">
        <p14:creationId xmlns:p14="http://schemas.microsoft.com/office/powerpoint/2010/main" val="90249269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295402" y="604181"/>
            <a:ext cx="9601196" cy="700364"/>
          </a:xfrm>
        </p:spPr>
        <p:txBody>
          <a:bodyPr/>
          <a:lstStyle/>
          <a:p>
            <a:pPr algn="ctr"/>
            <a:r>
              <a:rPr lang="pt-BR" dirty="0"/>
              <a:t>1. INTRODUÇÃO</a:t>
            </a:r>
            <a:endParaRPr lang="en-US" dirty="0"/>
          </a:p>
        </p:txBody>
      </p:sp>
      <p:sp>
        <p:nvSpPr>
          <p:cNvPr id="3" name="Espaço Reservado para Conteúdo 2"/>
          <p:cNvSpPr>
            <a:spLocks noGrp="1"/>
          </p:cNvSpPr>
          <p:nvPr>
            <p:ph idx="1"/>
          </p:nvPr>
        </p:nvSpPr>
        <p:spPr>
          <a:xfrm>
            <a:off x="1295401" y="1304545"/>
            <a:ext cx="9601196" cy="5553455"/>
          </a:xfrm>
        </p:spPr>
        <p:txBody>
          <a:bodyPr>
            <a:normAutofit/>
          </a:bodyPr>
          <a:lstStyle/>
          <a:p>
            <a:r>
              <a:rPr lang="pt-BR" sz="2800" dirty="0" smtClean="0"/>
              <a:t>O</a:t>
            </a:r>
            <a:r>
              <a:rPr lang="pt-BR" sz="2600" dirty="0" smtClean="0"/>
              <a:t>bjetivo do capítulo:</a:t>
            </a:r>
          </a:p>
          <a:p>
            <a:pPr lvl="1"/>
            <a:r>
              <a:rPr lang="pt-BR" sz="2400" dirty="0" smtClean="0"/>
              <a:t>Relatar a execução da política macroeconômica antes de 1930 – ênfase nas políticas monetária, fiscal, cambial e de defesa dos preços internacionais do café</a:t>
            </a:r>
          </a:p>
          <a:p>
            <a:pPr lvl="1"/>
            <a:r>
              <a:rPr lang="pt-BR" sz="2400" dirty="0" smtClean="0"/>
              <a:t>Influência de banqueiros internacionais e seus governos: restrições impostas aos gestores da política macroeconômica em momentos de desequilíbrio econômico causado por problemas de balanço de pagamentos</a:t>
            </a:r>
          </a:p>
          <a:p>
            <a:endParaRPr lang="pt-BR" sz="2600" dirty="0" smtClean="0"/>
          </a:p>
          <a:p>
            <a:endParaRPr lang="pt-BR" sz="2600" dirty="0" smtClean="0"/>
          </a:p>
        </p:txBody>
      </p:sp>
    </p:spTree>
    <p:extLst>
      <p:ext uri="{BB962C8B-B14F-4D97-AF65-F5344CB8AC3E}">
        <p14:creationId xmlns:p14="http://schemas.microsoft.com/office/powerpoint/2010/main" val="218262638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295402" y="360341"/>
            <a:ext cx="9601196" cy="700364"/>
          </a:xfrm>
        </p:spPr>
        <p:txBody>
          <a:bodyPr>
            <a:normAutofit fontScale="90000"/>
          </a:bodyPr>
          <a:lstStyle/>
          <a:p>
            <a:pPr algn="ctr"/>
            <a:r>
              <a:rPr lang="pt-BR" dirty="0" smtClean="0"/>
              <a:t>2. POLÍTICA ECONÔMICA NA PRIMEIRA REPÚBLICA</a:t>
            </a:r>
            <a:endParaRPr lang="en-US" dirty="0"/>
          </a:p>
        </p:txBody>
      </p:sp>
      <p:sp>
        <p:nvSpPr>
          <p:cNvPr id="3" name="Espaço Reservado para Conteúdo 2"/>
          <p:cNvSpPr>
            <a:spLocks noGrp="1"/>
          </p:cNvSpPr>
          <p:nvPr>
            <p:ph idx="1"/>
          </p:nvPr>
        </p:nvSpPr>
        <p:spPr>
          <a:xfrm>
            <a:off x="1295401" y="1304545"/>
            <a:ext cx="9601196" cy="5553455"/>
          </a:xfrm>
        </p:spPr>
        <p:txBody>
          <a:bodyPr>
            <a:normAutofit lnSpcReduction="10000"/>
          </a:bodyPr>
          <a:lstStyle/>
          <a:p>
            <a:pPr marL="0" indent="0" algn="ctr">
              <a:buNone/>
            </a:pPr>
            <a:r>
              <a:rPr lang="pt-BR" sz="2600" b="1" i="1" u="sng" dirty="0" smtClean="0"/>
              <a:t>A Tendência ao Desequilíbrio Externo e o Quadro Institucional</a:t>
            </a:r>
          </a:p>
          <a:p>
            <a:r>
              <a:rPr lang="pt-BR" sz="2600" dirty="0" smtClean="0"/>
              <a:t>Característica da economia primário-exportadora brasileira no início do século:</a:t>
            </a:r>
          </a:p>
          <a:p>
            <a:pPr lvl="1"/>
            <a:r>
              <a:rPr lang="pt-BR" sz="2400" dirty="0" smtClean="0"/>
              <a:t>Extrema vulnerabilidade a dois tipos de CHOQUES EXÓGENOS:</a:t>
            </a:r>
          </a:p>
          <a:p>
            <a:pPr lvl="2"/>
            <a:r>
              <a:rPr lang="pt-BR" sz="2200" dirty="0" smtClean="0"/>
              <a:t>Primeiro: origem nas periódicas flutuações abruptas da oferta de café, resultante do efeito de variações climáticas sobre a produtividade dos cafezais</a:t>
            </a:r>
          </a:p>
          <a:p>
            <a:pPr lvl="2"/>
            <a:r>
              <a:rPr lang="pt-BR" sz="2200" dirty="0" smtClean="0"/>
              <a:t>Segundo: perturbações na economia internacional que foram especialmente frequentes durante as três primeiras décadas do século</a:t>
            </a:r>
          </a:p>
          <a:p>
            <a:pPr lvl="3"/>
            <a:r>
              <a:rPr lang="pt-BR" sz="2000" dirty="0" smtClean="0"/>
              <a:t>Flutuações experimentadas pela demanda e as bruscas descontinuidades do fluxo de capital</a:t>
            </a:r>
          </a:p>
          <a:p>
            <a:pPr lvl="1"/>
            <a:endParaRPr lang="pt-BR" sz="2400" dirty="0" smtClean="0"/>
          </a:p>
          <a:p>
            <a:endParaRPr lang="pt-BR" sz="2600" dirty="0" smtClean="0"/>
          </a:p>
        </p:txBody>
      </p:sp>
    </p:spTree>
    <p:extLst>
      <p:ext uri="{BB962C8B-B14F-4D97-AF65-F5344CB8AC3E}">
        <p14:creationId xmlns:p14="http://schemas.microsoft.com/office/powerpoint/2010/main" val="250565496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295402" y="360341"/>
            <a:ext cx="9601196" cy="700364"/>
          </a:xfrm>
        </p:spPr>
        <p:txBody>
          <a:bodyPr>
            <a:normAutofit fontScale="90000"/>
          </a:bodyPr>
          <a:lstStyle/>
          <a:p>
            <a:pPr algn="ctr"/>
            <a:r>
              <a:rPr lang="pt-BR" dirty="0" smtClean="0"/>
              <a:t>2. POLÍTICA ECONÔMICA NA PRIMEIRA REPÚBLICA</a:t>
            </a:r>
            <a:endParaRPr lang="en-US" dirty="0"/>
          </a:p>
        </p:txBody>
      </p:sp>
      <p:sp>
        <p:nvSpPr>
          <p:cNvPr id="3" name="Espaço Reservado para Conteúdo 2"/>
          <p:cNvSpPr>
            <a:spLocks noGrp="1"/>
          </p:cNvSpPr>
          <p:nvPr>
            <p:ph idx="1"/>
          </p:nvPr>
        </p:nvSpPr>
        <p:spPr>
          <a:xfrm>
            <a:off x="1295401" y="1304545"/>
            <a:ext cx="7488173" cy="5553455"/>
          </a:xfrm>
        </p:spPr>
        <p:txBody>
          <a:bodyPr>
            <a:normAutofit lnSpcReduction="10000"/>
          </a:bodyPr>
          <a:lstStyle/>
          <a:p>
            <a:pPr marL="0" indent="0" algn="ctr">
              <a:buNone/>
            </a:pPr>
            <a:r>
              <a:rPr lang="pt-BR" sz="2600" b="1" i="1" u="sng" dirty="0" smtClean="0"/>
              <a:t>A Tendência ao Desequilíbrio Externo e o Quadro Institucional</a:t>
            </a:r>
          </a:p>
          <a:p>
            <a:r>
              <a:rPr lang="pt-BR" sz="2600" b="1" dirty="0" smtClean="0"/>
              <a:t>“Pacto Oligárquico”: </a:t>
            </a:r>
            <a:r>
              <a:rPr lang="pt-BR" sz="2600" dirty="0" smtClean="0"/>
              <a:t>sistema de controle político e centralização de poder consolidado na Presidência Campos Sales</a:t>
            </a:r>
          </a:p>
          <a:p>
            <a:pPr lvl="1"/>
            <a:r>
              <a:rPr lang="pt-BR" sz="2400" dirty="0" smtClean="0"/>
              <a:t>Governo federal pronto a apoiar as oligarquias que controlassem o poder nos estados menores de modo a facilitar a consolidação e estabilidade do poder local . Em retorno, presenteariam o governo federal com uma confortável e dócil maioria no Congresso federal</a:t>
            </a:r>
          </a:p>
          <a:p>
            <a:pPr lvl="1"/>
            <a:r>
              <a:rPr lang="pt-BR" sz="2400" dirty="0" smtClean="0"/>
              <a:t>O “Pacto” tinha três importantes fontes de instabilidade:</a:t>
            </a:r>
          </a:p>
          <a:p>
            <a:pPr marL="457200" lvl="1" indent="0">
              <a:buNone/>
            </a:pPr>
            <a:endParaRPr lang="pt-BR" sz="2400" dirty="0" smtClean="0"/>
          </a:p>
          <a:p>
            <a:endParaRPr lang="pt-BR" sz="2600" dirty="0" smtClean="0"/>
          </a:p>
        </p:txBody>
      </p:sp>
      <p:pic>
        <p:nvPicPr>
          <p:cNvPr id="4" name="Image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783574" y="2377440"/>
            <a:ext cx="3086100" cy="3810000"/>
          </a:xfrm>
          <a:prstGeom prst="rect">
            <a:avLst/>
          </a:prstGeom>
        </p:spPr>
      </p:pic>
    </p:spTree>
    <p:extLst>
      <p:ext uri="{BB962C8B-B14F-4D97-AF65-F5344CB8AC3E}">
        <p14:creationId xmlns:p14="http://schemas.microsoft.com/office/powerpoint/2010/main" val="194447680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295402" y="360341"/>
            <a:ext cx="9601196" cy="700364"/>
          </a:xfrm>
        </p:spPr>
        <p:txBody>
          <a:bodyPr>
            <a:normAutofit fontScale="90000"/>
          </a:bodyPr>
          <a:lstStyle/>
          <a:p>
            <a:pPr algn="ctr"/>
            <a:r>
              <a:rPr lang="pt-BR" dirty="0" smtClean="0"/>
              <a:t>2. POLÍTICA ECONÔMICA NA PRIMEIRA REPÚBLICA</a:t>
            </a:r>
            <a:endParaRPr lang="en-US" dirty="0"/>
          </a:p>
        </p:txBody>
      </p:sp>
      <p:sp>
        <p:nvSpPr>
          <p:cNvPr id="3" name="Espaço Reservado para Conteúdo 2"/>
          <p:cNvSpPr>
            <a:spLocks noGrp="1"/>
          </p:cNvSpPr>
          <p:nvPr>
            <p:ph idx="1"/>
          </p:nvPr>
        </p:nvSpPr>
        <p:spPr>
          <a:xfrm>
            <a:off x="1295401" y="1304545"/>
            <a:ext cx="9601196" cy="5553455"/>
          </a:xfrm>
        </p:spPr>
        <p:txBody>
          <a:bodyPr>
            <a:normAutofit lnSpcReduction="10000"/>
          </a:bodyPr>
          <a:lstStyle/>
          <a:p>
            <a:pPr marL="0" indent="0" algn="ctr">
              <a:buNone/>
            </a:pPr>
            <a:r>
              <a:rPr lang="pt-BR" sz="2600" b="1" i="1" u="sng" dirty="0" smtClean="0"/>
              <a:t>A Tendência ao Desequilíbrio Externo e o Quadro Institucional</a:t>
            </a:r>
          </a:p>
          <a:p>
            <a:pPr lvl="1"/>
            <a:r>
              <a:rPr lang="pt-BR" sz="2400" dirty="0"/>
              <a:t>O “Pacto” tinha três importantes fontes de instabilidade:</a:t>
            </a:r>
          </a:p>
          <a:p>
            <a:pPr lvl="2"/>
            <a:r>
              <a:rPr lang="pt-BR" sz="2200" dirty="0" smtClean="0"/>
              <a:t>Primeiro: possíveis divergências entre as elites políticas dos estados dominantes – São Paulo e Minas Gerais – sobre aspectos fundamentais da política econômica federal</a:t>
            </a:r>
          </a:p>
          <a:p>
            <a:pPr lvl="2"/>
            <a:r>
              <a:rPr lang="pt-BR" sz="2200" dirty="0" smtClean="0"/>
              <a:t>Segundo: dificuldade ocasional de contentar-se os estados “intermediários” com substancial poder de representação política e peso econômico – RJ, RS, BA, PE, que nutriam legítimas ambições de possuir voz mais ativa no governo federal</a:t>
            </a:r>
          </a:p>
          <a:p>
            <a:pPr lvl="2"/>
            <a:r>
              <a:rPr lang="pt-BR" sz="2200" dirty="0" smtClean="0"/>
              <a:t>Terceiro: Protesto insistentemente veiculado por uma minoria de políticos dissidentes, intelectuais e setores da imprensa independente contra a natureza antidemocrática e centralizadora do regime</a:t>
            </a:r>
            <a:endParaRPr lang="pt-BR" sz="2400" dirty="0" smtClean="0"/>
          </a:p>
          <a:p>
            <a:endParaRPr lang="pt-BR" sz="2600" dirty="0" smtClean="0"/>
          </a:p>
        </p:txBody>
      </p:sp>
    </p:spTree>
    <p:extLst>
      <p:ext uri="{BB962C8B-B14F-4D97-AF65-F5344CB8AC3E}">
        <p14:creationId xmlns:p14="http://schemas.microsoft.com/office/powerpoint/2010/main" val="400116650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295402" y="360341"/>
            <a:ext cx="9601196" cy="700364"/>
          </a:xfrm>
        </p:spPr>
        <p:txBody>
          <a:bodyPr>
            <a:normAutofit fontScale="90000"/>
          </a:bodyPr>
          <a:lstStyle/>
          <a:p>
            <a:pPr algn="ctr"/>
            <a:r>
              <a:rPr lang="pt-BR" dirty="0" smtClean="0"/>
              <a:t>2. POLÍTICA ECONÔMICA NA PRIMEIRA REPÚBLICA</a:t>
            </a:r>
            <a:endParaRPr lang="en-US" dirty="0"/>
          </a:p>
        </p:txBody>
      </p:sp>
      <p:sp>
        <p:nvSpPr>
          <p:cNvPr id="3" name="Espaço Reservado para Conteúdo 2"/>
          <p:cNvSpPr>
            <a:spLocks noGrp="1"/>
          </p:cNvSpPr>
          <p:nvPr>
            <p:ph idx="1"/>
          </p:nvPr>
        </p:nvSpPr>
        <p:spPr>
          <a:xfrm>
            <a:off x="1295401" y="1304545"/>
            <a:ext cx="9601196" cy="5553455"/>
          </a:xfrm>
        </p:spPr>
        <p:txBody>
          <a:bodyPr>
            <a:normAutofit/>
          </a:bodyPr>
          <a:lstStyle/>
          <a:p>
            <a:pPr marL="0" indent="0" algn="ctr">
              <a:buNone/>
            </a:pPr>
            <a:r>
              <a:rPr lang="pt-BR" sz="2600" b="1" i="1" u="sng" dirty="0" smtClean="0"/>
              <a:t>Ciclos e Crises da Primeira República</a:t>
            </a:r>
          </a:p>
          <a:p>
            <a:pPr marL="0" indent="0" algn="ctr">
              <a:buNone/>
            </a:pPr>
            <a:endParaRPr lang="pt-BR" sz="2600" b="1" i="1" u="sng" dirty="0" smtClean="0"/>
          </a:p>
          <a:p>
            <a:pPr marL="457200" indent="-457200">
              <a:buAutoNum type="arabicParenR"/>
            </a:pPr>
            <a:r>
              <a:rPr lang="pt-BR" sz="2800" dirty="0" smtClean="0"/>
              <a:t>A Era de Ouro, 1900-1913</a:t>
            </a:r>
          </a:p>
          <a:p>
            <a:pPr marL="457200" indent="-457200">
              <a:buAutoNum type="arabicParenR"/>
            </a:pPr>
            <a:r>
              <a:rPr lang="pt-BR" sz="2800" dirty="0" smtClean="0"/>
              <a:t>O Impacto da Grande Guerra, 1914-1918</a:t>
            </a:r>
          </a:p>
          <a:p>
            <a:pPr marL="457200" indent="-457200">
              <a:buAutoNum type="arabicParenR"/>
            </a:pPr>
            <a:r>
              <a:rPr lang="pt-BR" sz="2800" dirty="0" smtClean="0"/>
              <a:t>O Boom e Recessão do Pós-Guerra, 1919-1922</a:t>
            </a:r>
          </a:p>
          <a:p>
            <a:pPr marL="457200" indent="-457200">
              <a:buAutoNum type="arabicParenR"/>
            </a:pPr>
            <a:r>
              <a:rPr lang="pt-BR" sz="2800" dirty="0" smtClean="0"/>
              <a:t>Recuperação, Desequilíbrio Externo e Ajuste Recessivo: 1922-1926</a:t>
            </a:r>
          </a:p>
          <a:p>
            <a:pPr marL="457200" indent="-457200">
              <a:buAutoNum type="arabicParenR"/>
            </a:pPr>
            <a:r>
              <a:rPr lang="pt-BR" sz="2800" dirty="0" smtClean="0"/>
              <a:t>O Boom e a Depressão após o Retorno ao Padrão Ouro: 1927-1930</a:t>
            </a:r>
            <a:endParaRPr lang="pt-BR" sz="2800" dirty="0"/>
          </a:p>
          <a:p>
            <a:endParaRPr lang="pt-BR" sz="2600" dirty="0" smtClean="0"/>
          </a:p>
        </p:txBody>
      </p:sp>
    </p:spTree>
    <p:extLst>
      <p:ext uri="{BB962C8B-B14F-4D97-AF65-F5344CB8AC3E}">
        <p14:creationId xmlns:p14="http://schemas.microsoft.com/office/powerpoint/2010/main" val="80875183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295402" y="360341"/>
            <a:ext cx="9601196" cy="700364"/>
          </a:xfrm>
        </p:spPr>
        <p:txBody>
          <a:bodyPr>
            <a:normAutofit fontScale="90000"/>
          </a:bodyPr>
          <a:lstStyle/>
          <a:p>
            <a:pPr algn="ctr"/>
            <a:r>
              <a:rPr lang="pt-BR" dirty="0" smtClean="0"/>
              <a:t>2. POLÍTICA ECONÔMICA NA PRIMEIRA REPÚBLICA</a:t>
            </a:r>
            <a:endParaRPr lang="en-US" dirty="0"/>
          </a:p>
        </p:txBody>
      </p:sp>
      <p:sp>
        <p:nvSpPr>
          <p:cNvPr id="3" name="Espaço Reservado para Conteúdo 2"/>
          <p:cNvSpPr>
            <a:spLocks noGrp="1"/>
          </p:cNvSpPr>
          <p:nvPr>
            <p:ph idx="1"/>
          </p:nvPr>
        </p:nvSpPr>
        <p:spPr>
          <a:xfrm>
            <a:off x="1295401" y="1304545"/>
            <a:ext cx="9601196" cy="5553455"/>
          </a:xfrm>
        </p:spPr>
        <p:txBody>
          <a:bodyPr>
            <a:normAutofit/>
          </a:bodyPr>
          <a:lstStyle/>
          <a:p>
            <a:pPr marL="0" indent="0" algn="ctr">
              <a:buNone/>
            </a:pPr>
            <a:r>
              <a:rPr lang="pt-BR" sz="2600" b="1" i="1" u="sng" dirty="0" smtClean="0"/>
              <a:t>Ciclos e Crises da Primeira República</a:t>
            </a:r>
          </a:p>
          <a:p>
            <a:pPr marL="0" indent="0">
              <a:buNone/>
            </a:pPr>
            <a:r>
              <a:rPr lang="pt-BR" sz="2400" dirty="0"/>
              <a:t>1) </a:t>
            </a:r>
            <a:r>
              <a:rPr lang="pt-BR" sz="2400" dirty="0" smtClean="0"/>
              <a:t>A Era de Ouro, 1900-1913</a:t>
            </a:r>
            <a:endParaRPr lang="pt-BR" sz="2400" dirty="0"/>
          </a:p>
          <a:p>
            <a:pPr lvl="1"/>
            <a:r>
              <a:rPr lang="pt-BR" sz="2400" dirty="0" smtClean="0"/>
              <a:t>Após quase uma década de estagnação econômica, entre 1900 e 1913:</a:t>
            </a:r>
          </a:p>
          <a:p>
            <a:pPr lvl="2"/>
            <a:r>
              <a:rPr lang="pt-BR" sz="2200" dirty="0" smtClean="0"/>
              <a:t>Produto agregado cresceu a uma taxa média superior a 4% ao ano;</a:t>
            </a:r>
          </a:p>
          <a:p>
            <a:pPr lvl="2"/>
            <a:r>
              <a:rPr lang="pt-BR" sz="2200" dirty="0" smtClean="0"/>
              <a:t>Formação de capital na indústria prosseguiu em ritmo ainda mais acelerado</a:t>
            </a:r>
            <a:endParaRPr lang="pt-BR" sz="2200" dirty="0"/>
          </a:p>
          <a:p>
            <a:pPr lvl="2"/>
            <a:r>
              <a:rPr lang="pt-BR" sz="2200" dirty="0" smtClean="0"/>
              <a:t>Gigantesco esforço de reaparelhamento do sistema de transportes através de grandes obras portuárias e ferroviárias</a:t>
            </a:r>
          </a:p>
          <a:p>
            <a:pPr lvl="2"/>
            <a:r>
              <a:rPr lang="pt-BR" sz="2200" dirty="0" smtClean="0"/>
              <a:t>Relativa estabilidade de preços ao longo de todo o período</a:t>
            </a:r>
          </a:p>
          <a:p>
            <a:endParaRPr lang="pt-BR" sz="2600" dirty="0" smtClean="0"/>
          </a:p>
        </p:txBody>
      </p:sp>
    </p:spTree>
    <p:extLst>
      <p:ext uri="{BB962C8B-B14F-4D97-AF65-F5344CB8AC3E}">
        <p14:creationId xmlns:p14="http://schemas.microsoft.com/office/powerpoint/2010/main" val="2388178506"/>
      </p:ext>
    </p:extLst>
  </p:cSld>
  <p:clrMapOvr>
    <a:masterClrMapping/>
  </p:clrMapOvr>
  <p:timing>
    <p:tnLst>
      <p:par>
        <p:cTn id="1" dur="indefinite" restart="never" nodeType="tmRoot"/>
      </p:par>
    </p:tnLst>
  </p:timing>
</p:sld>
</file>

<file path=ppt/theme/theme1.xml><?xml version="1.0" encoding="utf-8"?>
<a:theme xmlns:a="http://schemas.openxmlformats.org/drawingml/2006/main" name="Cacho">
  <a:themeElements>
    <a:clrScheme name="Cacho">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Cacho">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acho">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1881</TotalTime>
  <Words>3074</Words>
  <Application>Microsoft Office PowerPoint</Application>
  <PresentationFormat>Widescreen</PresentationFormat>
  <Paragraphs>256</Paragraphs>
  <Slides>35</Slides>
  <Notes>0</Notes>
  <HiddenSlides>0</HiddenSlides>
  <MMClips>0</MMClips>
  <ScaleCrop>false</ScaleCrop>
  <HeadingPairs>
    <vt:vector size="6" baseType="variant">
      <vt:variant>
        <vt:lpstr>Fontes usadas</vt:lpstr>
      </vt:variant>
      <vt:variant>
        <vt:i4>3</vt:i4>
      </vt:variant>
      <vt:variant>
        <vt:lpstr>Tema</vt:lpstr>
      </vt:variant>
      <vt:variant>
        <vt:i4>1</vt:i4>
      </vt:variant>
      <vt:variant>
        <vt:lpstr>Títulos de slides</vt:lpstr>
      </vt:variant>
      <vt:variant>
        <vt:i4>35</vt:i4>
      </vt:variant>
    </vt:vector>
  </HeadingPairs>
  <TitlesOfParts>
    <vt:vector size="39" baseType="lpstr">
      <vt:lpstr>Arial</vt:lpstr>
      <vt:lpstr>Century Gothic</vt:lpstr>
      <vt:lpstr>Wingdings 3</vt:lpstr>
      <vt:lpstr>Cacho</vt:lpstr>
      <vt:lpstr>A ORDEM DO PROGRESSO</vt:lpstr>
      <vt:lpstr>1. INTRODUÇÃO</vt:lpstr>
      <vt:lpstr>1. INTRODUÇÃO</vt:lpstr>
      <vt:lpstr>1. INTRODUÇÃO</vt:lpstr>
      <vt:lpstr>2. POLÍTICA ECONÔMICA NA PRIMEIRA REPÚBLICA</vt:lpstr>
      <vt:lpstr>2. POLÍTICA ECONÔMICA NA PRIMEIRA REPÚBLICA</vt:lpstr>
      <vt:lpstr>2. POLÍTICA ECONÔMICA NA PRIMEIRA REPÚBLICA</vt:lpstr>
      <vt:lpstr>2. POLÍTICA ECONÔMICA NA PRIMEIRA REPÚBLICA</vt:lpstr>
      <vt:lpstr>2. POLÍTICA ECONÔMICA NA PRIMEIRA REPÚBLICA</vt:lpstr>
      <vt:lpstr>2. POLÍTICA ECONÔMICA NA PRIMEIRA REPÚBLICA</vt:lpstr>
      <vt:lpstr>2. POLÍTICA ECONÔMICA NA PRIMEIRA REPÚBLICA</vt:lpstr>
      <vt:lpstr>2. POLÍTICA ECONÔMICA NA PRIMEIRA REPÚBLICA</vt:lpstr>
      <vt:lpstr>2. POLÍTICA ECONÔMICA NA PRIMEIRA REPÚBLICA</vt:lpstr>
      <vt:lpstr>2. POLÍTICA ECONÔMICA NA PRIMEIRA REPÚBLICA</vt:lpstr>
      <vt:lpstr>2. POLÍTICA ECONÔMICA NA PRIMEIRA REPÚBLICA</vt:lpstr>
      <vt:lpstr>2. POLÍTICA ECONÔMICA NA PRIMEIRA REPÚBLICA</vt:lpstr>
      <vt:lpstr>2. POLÍTICA ECONÔMICA NA PRIMEIRA REPÚBLICA</vt:lpstr>
      <vt:lpstr>2. POLÍTICA ECONÔMICA NA PRIMEIRA REPÚBLICA</vt:lpstr>
      <vt:lpstr>2. POLÍTICA ECONÔMICA NA PRIMEIRA REPÚBLICA</vt:lpstr>
      <vt:lpstr>2. POLÍTICA ECONÔMICA NA PRIMEIRA REPÚBLICA</vt:lpstr>
      <vt:lpstr>2. POLÍTICA ECONÔMICA NA PRIMEIRA REPÚBLICA</vt:lpstr>
      <vt:lpstr>2. POLÍTICA ECONÔMICA NA PRIMEIRA REPÚBLICA</vt:lpstr>
      <vt:lpstr>2. POLÍTICA ECONÔMICA NA PRIMEIRA REPÚBLICA</vt:lpstr>
      <vt:lpstr>2. POLÍTICA ECONÔMICA NA PRIMEIRA REPÚBLICA</vt:lpstr>
      <vt:lpstr>2. POLÍTICA ECONÔMICA NA PRIMEIRA REPÚBLICA</vt:lpstr>
      <vt:lpstr>2. POLÍTICA ECONÔMICA NA PRIMEIRA REPÚBLICA</vt:lpstr>
      <vt:lpstr>2. POLÍTICA ECONÔMICA NA PRIMEIRA REPÚBLICA</vt:lpstr>
      <vt:lpstr>2. POLÍTICA ECONÔMICA NA PRIMEIRA REPÚBLICA</vt:lpstr>
      <vt:lpstr>2. POLÍTICA ECONÔMICA NA PRIMEIRA REPÚBLICA</vt:lpstr>
      <vt:lpstr>2. POLÍTICA ECONÔMICA NA PRIMEIRA REPÚBLICA</vt:lpstr>
      <vt:lpstr>2. POLÍTICA ECONÔMICA NA PRIMEIRA REPÚBLICA</vt:lpstr>
      <vt:lpstr>4. CONCLUSÕES</vt:lpstr>
      <vt:lpstr>4. CONCLUSÕES</vt:lpstr>
      <vt:lpstr>4. CONCLUSÕES</vt:lpstr>
      <vt:lpstr>4. CONCLUSÕES</vt:lpstr>
    </vt:vector>
  </TitlesOfParts>
  <Company>Hewlett-Packard</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Apresentação do PowerPoint</dc:title>
  <dc:creator>Usuario</dc:creator>
  <cp:lastModifiedBy>Anderson Feitosa</cp:lastModifiedBy>
  <cp:revision>82</cp:revision>
  <dcterms:created xsi:type="dcterms:W3CDTF">2013-11-25T17:32:29Z</dcterms:created>
  <dcterms:modified xsi:type="dcterms:W3CDTF">2015-05-13T00:13:48Z</dcterms:modified>
</cp:coreProperties>
</file>