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67" r:id="rId5"/>
    <p:sldId id="268" r:id="rId6"/>
    <p:sldId id="261" r:id="rId7"/>
    <p:sldId id="260" r:id="rId8"/>
    <p:sldId id="262" r:id="rId9"/>
    <p:sldId id="264" r:id="rId10"/>
    <p:sldId id="265" r:id="rId11"/>
    <p:sldId id="266" r:id="rId12"/>
    <p:sldId id="269" r:id="rId13"/>
    <p:sldId id="271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64" d="100"/>
          <a:sy n="64" d="100"/>
        </p:scale>
        <p:origin x="78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F3B4-368F-42C5-B95C-732A0785AD93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9BF38A3-3CCF-4DB6-A74F-7BFB4605DC7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067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F3B4-368F-42C5-B95C-732A0785AD93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9BF38A3-3CCF-4DB6-A74F-7BFB4605DC7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953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F3B4-368F-42C5-B95C-732A0785AD93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9BF38A3-3CCF-4DB6-A74F-7BFB4605DC7B}" type="slidenum">
              <a:rPr lang="en-US" smtClean="0"/>
              <a:t>‹nº›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999794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F3B4-368F-42C5-B95C-732A0785AD93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9BF38A3-3CCF-4DB6-A74F-7BFB4605DC7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5485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F3B4-368F-42C5-B95C-732A0785AD93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9BF38A3-3CCF-4DB6-A74F-7BFB4605DC7B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26592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F3B4-368F-42C5-B95C-732A0785AD93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9BF38A3-3CCF-4DB6-A74F-7BFB4605DC7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1755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F3B4-368F-42C5-B95C-732A0785AD93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F38A3-3CCF-4DB6-A74F-7BFB4605DC7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672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F3B4-368F-42C5-B95C-732A0785AD93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F38A3-3CCF-4DB6-A74F-7BFB4605DC7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758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F3B4-368F-42C5-B95C-732A0785AD93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F38A3-3CCF-4DB6-A74F-7BFB4605DC7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550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F3B4-368F-42C5-B95C-732A0785AD93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9BF38A3-3CCF-4DB6-A74F-7BFB4605DC7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332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F3B4-368F-42C5-B95C-732A0785AD93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9BF38A3-3CCF-4DB6-A74F-7BFB4605DC7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499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F3B4-368F-42C5-B95C-732A0785AD93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9BF38A3-3CCF-4DB6-A74F-7BFB4605DC7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878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F3B4-368F-42C5-B95C-732A0785AD93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F38A3-3CCF-4DB6-A74F-7BFB4605DC7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081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F3B4-368F-42C5-B95C-732A0785AD93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F38A3-3CCF-4DB6-A74F-7BFB4605DC7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449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F3B4-368F-42C5-B95C-732A0785AD93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F38A3-3CCF-4DB6-A74F-7BFB4605DC7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227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F3B4-368F-42C5-B95C-732A0785AD93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9BF38A3-3CCF-4DB6-A74F-7BFB4605DC7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3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DAF3B4-368F-42C5-B95C-732A0785AD93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9BF38A3-3CCF-4DB6-A74F-7BFB4605DC7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025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sz="4800" dirty="0" smtClean="0"/>
              <a:t>A ORDEM DO PROGRESSO</a:t>
            </a:r>
            <a:endParaRPr lang="en-US" sz="48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CAPÍTULO 3 – CRISE, CRESCIMENTO E MODERNIZAÇÃO AUTORITÁRIA: 1930-1945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145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95402" y="658368"/>
            <a:ext cx="10433302" cy="646177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/>
              <a:t>2. </a:t>
            </a:r>
            <a:r>
              <a:rPr lang="pt-BR" sz="3000" i="1" dirty="0" smtClean="0"/>
              <a:t>Boom</a:t>
            </a:r>
            <a:r>
              <a:rPr lang="pt-BR" sz="3000" dirty="0" smtClean="0"/>
              <a:t> Econômico e Interregno Democrático, 1934-37</a:t>
            </a:r>
            <a:endParaRPr lang="en-US" sz="3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95401" y="1304545"/>
            <a:ext cx="9601196" cy="5553455"/>
          </a:xfrm>
        </p:spPr>
        <p:txBody>
          <a:bodyPr>
            <a:normAutofit/>
          </a:bodyPr>
          <a:lstStyle/>
          <a:p>
            <a:pPr lvl="1"/>
            <a:r>
              <a:rPr lang="pt-BR" sz="2400" dirty="0" smtClean="0"/>
              <a:t>Política econômica externa brasileira</a:t>
            </a:r>
          </a:p>
          <a:p>
            <a:pPr lvl="2"/>
            <a:r>
              <a:rPr lang="pt-BR" sz="2200" dirty="0" smtClean="0"/>
              <a:t>Quanto às importações, tornou-se impossível manter os níveis extremamente baixos que haviam caracterizado o período 1930-32</a:t>
            </a:r>
          </a:p>
          <a:p>
            <a:pPr lvl="2"/>
            <a:r>
              <a:rPr lang="pt-BR" sz="2200" dirty="0" smtClean="0"/>
              <a:t>Conceder prioridade à importação de bens necessários a manutenção de uma taxa “razoável” de expansão do produto nacional</a:t>
            </a:r>
          </a:p>
          <a:p>
            <a:pPr marL="914400" lvl="2" indent="0">
              <a:buNone/>
            </a:pP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1936566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95402" y="658368"/>
            <a:ext cx="10433302" cy="646177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/>
              <a:t>3. Estado Novo e Economia de Guerra, 1937-1945</a:t>
            </a:r>
            <a:endParaRPr lang="en-US" sz="3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95401" y="1304545"/>
            <a:ext cx="9601196" cy="5553455"/>
          </a:xfrm>
        </p:spPr>
        <p:txBody>
          <a:bodyPr>
            <a:normAutofit/>
          </a:bodyPr>
          <a:lstStyle/>
          <a:p>
            <a:pPr lvl="1"/>
            <a:r>
              <a:rPr lang="pt-BR" sz="2200" dirty="0" smtClean="0"/>
              <a:t>O Estado transitou da arena normativa da atividade econômica para a provisão de bens e </a:t>
            </a:r>
            <a:r>
              <a:rPr lang="pt-BR" sz="2200" dirty="0" smtClean="0"/>
              <a:t>serviços</a:t>
            </a:r>
          </a:p>
          <a:p>
            <a:pPr lvl="1"/>
            <a:r>
              <a:rPr lang="pt-BR" sz="2200" dirty="0" smtClean="0"/>
              <a:t>Programa de investimentos públicos X pagamentos do serviço da dívida</a:t>
            </a:r>
            <a:endParaRPr lang="pt-BR" sz="2200" dirty="0" smtClean="0"/>
          </a:p>
          <a:p>
            <a:pPr lvl="1"/>
            <a:r>
              <a:rPr lang="pt-BR" sz="2200" dirty="0" smtClean="0"/>
              <a:t>Principal instrumento de política comercial depois de 1937</a:t>
            </a:r>
          </a:p>
          <a:p>
            <a:pPr lvl="2"/>
            <a:r>
              <a:rPr lang="pt-BR" sz="2000" dirty="0" smtClean="0"/>
              <a:t>Controle cambial e de importações</a:t>
            </a:r>
          </a:p>
          <a:p>
            <a:pPr lvl="1"/>
            <a:r>
              <a:rPr lang="pt-BR" sz="2200" dirty="0" smtClean="0"/>
              <a:t>Missão Aranha</a:t>
            </a:r>
          </a:p>
          <a:p>
            <a:pPr lvl="2"/>
            <a:r>
              <a:rPr lang="pt-BR" sz="2000" dirty="0" smtClean="0"/>
              <a:t>Agenda:</a:t>
            </a:r>
          </a:p>
          <a:p>
            <a:pPr lvl="3"/>
            <a:r>
              <a:rPr lang="pt-BR" sz="1800" dirty="0" smtClean="0"/>
              <a:t>Defesa nacional, relações comerciais, dívida pública externa, tratamento recebido pelos investimentos diretos norte-americanos no Brasil, política cambial, criação de banco central e planos de desenvolvimento de longo prazo na órbita do Tesouro norte-americano</a:t>
            </a:r>
          </a:p>
          <a:p>
            <a:pPr marL="914400" lvl="2" indent="0">
              <a:buNone/>
            </a:pP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609423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95402" y="658368"/>
            <a:ext cx="10433302" cy="646177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/>
              <a:t>3. Estado Novo e Economia de Guerra, 1937-1945</a:t>
            </a:r>
            <a:endParaRPr lang="en-US" sz="3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95401" y="1304545"/>
            <a:ext cx="9601196" cy="5553455"/>
          </a:xfrm>
        </p:spPr>
        <p:txBody>
          <a:bodyPr>
            <a:normAutofit/>
          </a:bodyPr>
          <a:lstStyle/>
          <a:p>
            <a:pPr lvl="1"/>
            <a:r>
              <a:rPr lang="pt-BR" sz="2200" dirty="0" smtClean="0"/>
              <a:t>Missão Aranha</a:t>
            </a:r>
          </a:p>
          <a:p>
            <a:pPr lvl="2"/>
            <a:r>
              <a:rPr lang="pt-BR" sz="2000" dirty="0"/>
              <a:t>Contrapartida:</a:t>
            </a:r>
          </a:p>
          <a:p>
            <a:pPr lvl="3"/>
            <a:r>
              <a:rPr lang="pt-BR" sz="1800" dirty="0"/>
              <a:t>Adotar uma política cambial liberal, opor obstáculos ao comércio de compensação teuto-brasileiro e retomar o serviço da dívida pública </a:t>
            </a:r>
            <a:r>
              <a:rPr lang="pt-BR" sz="1800" dirty="0" smtClean="0"/>
              <a:t>externa</a:t>
            </a:r>
            <a:endParaRPr lang="pt-BR" sz="2200" dirty="0" smtClean="0"/>
          </a:p>
          <a:p>
            <a:pPr lvl="2"/>
            <a:r>
              <a:rPr lang="pt-BR" sz="2000" dirty="0" smtClean="0"/>
              <a:t>Compromissos assumidos foram, em geral, horados</a:t>
            </a:r>
          </a:p>
          <a:p>
            <a:pPr lvl="3"/>
            <a:r>
              <a:rPr lang="pt-BR" sz="1800" dirty="0" smtClean="0"/>
              <a:t>Regularização da remessa de lucros e dividendos de companhias norte- americanas</a:t>
            </a:r>
          </a:p>
          <a:p>
            <a:pPr lvl="3"/>
            <a:r>
              <a:rPr lang="pt-BR" sz="1800" dirty="0" smtClean="0"/>
              <a:t>O comércio de compensação foi gradativamente sufocado</a:t>
            </a:r>
          </a:p>
          <a:p>
            <a:pPr lvl="1"/>
            <a:r>
              <a:rPr lang="pt-BR" sz="2200" dirty="0" smtClean="0"/>
              <a:t>Primeiras consequências da guerra sobre as exportações brasileiras:</a:t>
            </a:r>
          </a:p>
          <a:p>
            <a:pPr lvl="2"/>
            <a:r>
              <a:rPr lang="pt-BR" sz="2000" dirty="0" smtClean="0"/>
              <a:t>Brusca diminuição do saldo na balança comercial</a:t>
            </a:r>
          </a:p>
          <a:p>
            <a:pPr marL="514350" lvl="1" indent="0">
              <a:buNone/>
            </a:pPr>
            <a:endParaRPr lang="pt-BR" sz="3000" dirty="0" smtClean="0"/>
          </a:p>
        </p:txBody>
      </p:sp>
    </p:spTree>
    <p:extLst>
      <p:ext uri="{BB962C8B-B14F-4D97-AF65-F5344CB8AC3E}">
        <p14:creationId xmlns:p14="http://schemas.microsoft.com/office/powerpoint/2010/main" val="4187592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95402" y="658368"/>
            <a:ext cx="10433302" cy="646177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/>
              <a:t>3. Estado Novo e Economia de Guerra, 1937-1945</a:t>
            </a:r>
            <a:endParaRPr lang="en-US" sz="3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95401" y="1304545"/>
            <a:ext cx="9601196" cy="5553455"/>
          </a:xfrm>
        </p:spPr>
        <p:txBody>
          <a:bodyPr>
            <a:normAutofit/>
          </a:bodyPr>
          <a:lstStyle/>
          <a:p>
            <a:pPr lvl="1"/>
            <a:r>
              <a:rPr lang="pt-BR" sz="2200" dirty="0" smtClean="0"/>
              <a:t>Expansão das exportações assegurada só depois de 1941:</a:t>
            </a:r>
          </a:p>
          <a:p>
            <a:pPr lvl="2"/>
            <a:r>
              <a:rPr lang="pt-BR" sz="2000" dirty="0" smtClean="0"/>
              <a:t>Acordos de suprimento de materiais estratégicos aos EUA</a:t>
            </a:r>
          </a:p>
          <a:p>
            <a:pPr lvl="2"/>
            <a:r>
              <a:rPr lang="pt-BR" sz="2000" dirty="0" smtClean="0"/>
              <a:t>Aumento da demanda por produtos brasileiros em mercados tradicionalmente supridos pelo Reino Unido e EUA</a:t>
            </a:r>
          </a:p>
          <a:p>
            <a:pPr lvl="2"/>
            <a:r>
              <a:rPr lang="pt-BR" sz="2000" dirty="0" smtClean="0"/>
              <a:t>Maciças compras de carne e algodão pelo Reino Unido</a:t>
            </a:r>
          </a:p>
          <a:p>
            <a:pPr lvl="2"/>
            <a:r>
              <a:rPr lang="pt-BR" sz="2000" dirty="0" smtClean="0"/>
              <a:t>Melhores preços do café garantidos pelo Acordo Interamericano</a:t>
            </a:r>
            <a:endParaRPr lang="pt-BR" sz="2000" dirty="0" smtClean="0"/>
          </a:p>
          <a:p>
            <a:pPr lvl="1"/>
            <a:r>
              <a:rPr lang="pt-BR" sz="2200" dirty="0" smtClean="0"/>
              <a:t>Ponto de inflexão do ponto de vista econômico, 1942:</a:t>
            </a:r>
          </a:p>
          <a:p>
            <a:pPr lvl="2"/>
            <a:r>
              <a:rPr lang="pt-BR" sz="2000" dirty="0" smtClean="0"/>
              <a:t>Acelerou-se o crescimento industrial</a:t>
            </a:r>
          </a:p>
          <a:p>
            <a:pPr lvl="2"/>
            <a:r>
              <a:rPr lang="pt-BR" sz="2000" dirty="0" smtClean="0"/>
              <a:t>Começaram a acumular-se reservas cambiais</a:t>
            </a:r>
          </a:p>
          <a:p>
            <a:pPr lvl="2"/>
            <a:r>
              <a:rPr lang="pt-BR" sz="2000" dirty="0" smtClean="0"/>
              <a:t>Entrada de capitais privados norte-americanos após longo período de desinteresse</a:t>
            </a:r>
          </a:p>
          <a:p>
            <a:pPr lvl="2"/>
            <a:r>
              <a:rPr lang="pt-BR" sz="2000" dirty="0" smtClean="0"/>
              <a:t>Políticas fiscal, monetária e creditícia claramente expansionista</a:t>
            </a:r>
            <a:endParaRPr lang="pt-BR" sz="2000" dirty="0" smtClean="0"/>
          </a:p>
          <a:p>
            <a:pPr marL="514350" lvl="1" indent="0">
              <a:buNone/>
            </a:pPr>
            <a:endParaRPr lang="pt-BR" sz="3000" dirty="0" smtClean="0"/>
          </a:p>
        </p:txBody>
      </p:sp>
    </p:spTree>
    <p:extLst>
      <p:ext uri="{BB962C8B-B14F-4D97-AF65-F5344CB8AC3E}">
        <p14:creationId xmlns:p14="http://schemas.microsoft.com/office/powerpoint/2010/main" val="1313877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95402" y="658368"/>
            <a:ext cx="10433302" cy="646177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/>
              <a:t>3. Estado Novo e Economia de Guerra, 1937-1945</a:t>
            </a:r>
            <a:endParaRPr lang="en-US" sz="3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95401" y="1304545"/>
            <a:ext cx="9601196" cy="5553455"/>
          </a:xfrm>
        </p:spPr>
        <p:txBody>
          <a:bodyPr>
            <a:normAutofit/>
          </a:bodyPr>
          <a:lstStyle/>
          <a:p>
            <a:pPr lvl="1"/>
            <a:r>
              <a:rPr lang="pt-BR" sz="2200" dirty="0" smtClean="0"/>
              <a:t>Governo americano implementou uma política que visava atenuar as consequências da guerra</a:t>
            </a:r>
          </a:p>
          <a:p>
            <a:pPr lvl="2"/>
            <a:r>
              <a:rPr lang="pt-BR" sz="2000" dirty="0" smtClean="0"/>
              <a:t>Sustentou os preços dos produtos latino-americanos</a:t>
            </a:r>
            <a:endParaRPr lang="pt-BR" sz="2000" dirty="0" smtClean="0"/>
          </a:p>
          <a:p>
            <a:pPr lvl="1"/>
            <a:r>
              <a:rPr lang="pt-BR" sz="2200" dirty="0" smtClean="0"/>
              <a:t>Apenas 25% das exportações do Brasil independiam de decisões das autoridades aliadas a respeito dos suprimentos necessários ao esforço de guerra</a:t>
            </a:r>
          </a:p>
          <a:p>
            <a:pPr lvl="1"/>
            <a:r>
              <a:rPr lang="pt-BR" sz="2200" dirty="0" smtClean="0"/>
              <a:t>Política norte-americana para América Latina no pós-Guerra:</a:t>
            </a:r>
          </a:p>
          <a:p>
            <a:pPr lvl="2"/>
            <a:r>
              <a:rPr lang="pt-BR" sz="2000" dirty="0" smtClean="0"/>
              <a:t>Inicialmente generosa, tornou-se progressivamente menos magnânima</a:t>
            </a:r>
          </a:p>
          <a:p>
            <a:pPr lvl="1"/>
            <a:r>
              <a:rPr lang="pt-BR" sz="2200" dirty="0" smtClean="0"/>
              <a:t>Questão específica mais importante relativa ao suprimento de produtos norte-americanos ao Brasil:</a:t>
            </a:r>
          </a:p>
          <a:p>
            <a:pPr lvl="2"/>
            <a:r>
              <a:rPr lang="pt-BR" sz="2000" dirty="0" smtClean="0"/>
              <a:t>Decisão de fornecer créditos e materiais para a construção de Volta Redonda</a:t>
            </a:r>
            <a:endParaRPr 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val="2505651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95402" y="604181"/>
            <a:ext cx="9601196" cy="700364"/>
          </a:xfrm>
        </p:spPr>
        <p:txBody>
          <a:bodyPr/>
          <a:lstStyle/>
          <a:p>
            <a:pPr algn="ctr"/>
            <a:r>
              <a:rPr lang="pt-BR" dirty="0" smtClean="0"/>
              <a:t>INTRODUÇÃO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95401" y="1304545"/>
            <a:ext cx="9601196" cy="5401055"/>
          </a:xfrm>
        </p:spPr>
        <p:txBody>
          <a:bodyPr>
            <a:normAutofit/>
          </a:bodyPr>
          <a:lstStyle/>
          <a:p>
            <a:r>
              <a:rPr lang="pt-BR" sz="2400" dirty="0" smtClean="0"/>
              <a:t>A severidade do impacto da “grande depressão” sobre a economia mundial:</a:t>
            </a:r>
          </a:p>
          <a:p>
            <a:pPr lvl="1"/>
            <a:r>
              <a:rPr lang="pt-BR" sz="2200" dirty="0" smtClean="0"/>
              <a:t>Importante diminuição da importância relativa dos fluxos comerciais e financeiros </a:t>
            </a:r>
          </a:p>
          <a:p>
            <a:r>
              <a:rPr lang="pt-BR" sz="2400" dirty="0" smtClean="0"/>
              <a:t>Países como o Brasil:</a:t>
            </a:r>
          </a:p>
          <a:p>
            <a:pPr lvl="1"/>
            <a:r>
              <a:rPr lang="pt-BR" sz="2200" dirty="0" smtClean="0"/>
              <a:t>Se “voltaram para dentro”, com o crescimento dependendo crucialmente da capacidade de acomodar o deslocamento de demanda associado à brusca mudança de preços relativos encarecendo importações</a:t>
            </a:r>
          </a:p>
          <a:p>
            <a:pPr lvl="1"/>
            <a:r>
              <a:rPr lang="pt-BR" sz="2200" dirty="0" smtClean="0"/>
              <a:t>As restrições externas, entretanto, são os principais determinantes das linhas principais da política econômica, sublinhando a impossibilidade de estudar-se a economia brasileira no período sem referência à </a:t>
            </a:r>
            <a:r>
              <a:rPr lang="pt-BR" sz="2200" b="1" u="sng" dirty="0" smtClean="0"/>
              <a:t>inserção do Brasil na economia mundial</a:t>
            </a:r>
          </a:p>
          <a:p>
            <a:pPr marL="914400" lvl="2" indent="0">
              <a:buNone/>
            </a:pP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1105171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95402" y="243840"/>
            <a:ext cx="10433302" cy="1060705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/>
              <a:t>1. A SUPERAÇÃO DA CRISE E A POLÍTICA ECONÔMICA DO GOVERNO PROVISÓRIO, 1930-1934</a:t>
            </a:r>
            <a:endParaRPr lang="en-US" sz="3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95401" y="1304545"/>
            <a:ext cx="9601196" cy="5553455"/>
          </a:xfrm>
        </p:spPr>
        <p:txBody>
          <a:bodyPr>
            <a:normAutofit fontScale="92500" lnSpcReduction="10000"/>
          </a:bodyPr>
          <a:lstStyle/>
          <a:p>
            <a:r>
              <a:rPr lang="pt-BR" sz="2600" dirty="0" smtClean="0"/>
              <a:t>Choque Externo afetou o BP:</a:t>
            </a:r>
          </a:p>
          <a:p>
            <a:pPr lvl="1"/>
            <a:r>
              <a:rPr lang="pt-BR" sz="2400" dirty="0" smtClean="0"/>
              <a:t>Brutal queda dos preços de exportação, não compensada por aumento do </a:t>
            </a:r>
            <a:r>
              <a:rPr lang="pt-BR" sz="2400" i="1" dirty="0" smtClean="0"/>
              <a:t>quantum</a:t>
            </a:r>
            <a:r>
              <a:rPr lang="pt-BR" sz="2400" dirty="0" smtClean="0"/>
              <a:t> exportado</a:t>
            </a:r>
          </a:p>
          <a:p>
            <a:pPr lvl="1"/>
            <a:r>
              <a:rPr lang="pt-BR" sz="2400" dirty="0" smtClean="0"/>
              <a:t>Interrupção do influxo de capitais estrangeiros</a:t>
            </a:r>
          </a:p>
          <a:p>
            <a:r>
              <a:rPr lang="pt-BR" sz="2600" dirty="0" smtClean="0"/>
              <a:t>Termos de intercâmbio sofreram uma deterioração de cerca de 30% e a capacidade de importar de 40%</a:t>
            </a:r>
          </a:p>
          <a:p>
            <a:r>
              <a:rPr lang="pt-BR" sz="2600" dirty="0" smtClean="0"/>
              <a:t>As medidas quanto à política cambial foram orientadas por um liberalismo retórico primitivo</a:t>
            </a:r>
          </a:p>
          <a:p>
            <a:pPr lvl="1"/>
            <a:r>
              <a:rPr lang="pt-BR" sz="2400" dirty="0" smtClean="0"/>
              <a:t>Moratórias sucessivas em relação às dívidas em moeda estrangeira</a:t>
            </a:r>
          </a:p>
          <a:p>
            <a:r>
              <a:rPr lang="pt-BR" sz="2600" dirty="0" smtClean="0"/>
              <a:t>Em setembro de 1931, situação tornou-se insustentável</a:t>
            </a:r>
          </a:p>
          <a:p>
            <a:pPr lvl="1"/>
            <a:r>
              <a:rPr lang="pt-BR" sz="2400" dirty="0" smtClean="0"/>
              <a:t>Os pagamentos relativos à dívida pública externa foram suspensos</a:t>
            </a:r>
          </a:p>
          <a:p>
            <a:pPr lvl="1"/>
            <a:r>
              <a:rPr lang="pt-BR" sz="2400" dirty="0" smtClean="0"/>
              <a:t>Reintrodução do monopólio cambial do BB</a:t>
            </a:r>
          </a:p>
          <a:p>
            <a:pPr marL="914400" lvl="2" indent="0">
              <a:buNone/>
            </a:pP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2791766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95402" y="243840"/>
            <a:ext cx="10433302" cy="1060705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/>
              <a:t>1. A SUPERAÇÃO DA CRISE E A POLÍTICA ECONÔMICA DO GOVERNO PROVISÓRIO, 1930-1934</a:t>
            </a:r>
            <a:endParaRPr lang="en-US" sz="3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95401" y="1304545"/>
            <a:ext cx="9601196" cy="5553455"/>
          </a:xfrm>
        </p:spPr>
        <p:txBody>
          <a:bodyPr>
            <a:normAutofit/>
          </a:bodyPr>
          <a:lstStyle/>
          <a:p>
            <a:r>
              <a:rPr lang="pt-BR" sz="2600" dirty="0" smtClean="0"/>
              <a:t>Taxa de câmbio artificialmente sustentada:</a:t>
            </a:r>
          </a:p>
          <a:p>
            <a:pPr lvl="1"/>
            <a:r>
              <a:rPr lang="pt-BR" sz="2400" dirty="0" smtClean="0"/>
              <a:t>Menos difícil a liquidação dos compromissos do governo em moeda conversível</a:t>
            </a:r>
          </a:p>
          <a:p>
            <a:pPr lvl="1"/>
            <a:r>
              <a:rPr lang="pt-BR" sz="2400" dirty="0" smtClean="0"/>
              <a:t>Indústria era protegida</a:t>
            </a:r>
          </a:p>
          <a:p>
            <a:pPr lvl="2"/>
            <a:r>
              <a:rPr lang="pt-BR" sz="2200" dirty="0" smtClean="0"/>
              <a:t>Controle de importações</a:t>
            </a:r>
          </a:p>
          <a:p>
            <a:pPr lvl="2"/>
            <a:r>
              <a:rPr lang="pt-BR" sz="2200" dirty="0" smtClean="0"/>
              <a:t>Acesso a insumos relativamente baratos</a:t>
            </a:r>
          </a:p>
          <a:p>
            <a:r>
              <a:rPr lang="pt-BR" sz="2600" dirty="0" smtClean="0"/>
              <a:t>Crise cambial a partir de 1929-30</a:t>
            </a:r>
          </a:p>
          <a:p>
            <a:pPr lvl="1"/>
            <a:r>
              <a:rPr lang="pt-BR" sz="2400" dirty="0" smtClean="0"/>
              <a:t>Inviável a continuação do pagamento integral do serviço da dívida</a:t>
            </a:r>
          </a:p>
          <a:p>
            <a:pPr lvl="1"/>
            <a:r>
              <a:rPr lang="pt-BR" sz="2400" dirty="0" smtClean="0"/>
              <a:t>Depreciação do mil-réis aumentou a carga do serviço da dívida pública externa sobre o orçamento dos três níveis de governo</a:t>
            </a:r>
          </a:p>
        </p:txBody>
      </p:sp>
    </p:spTree>
    <p:extLst>
      <p:ext uri="{BB962C8B-B14F-4D97-AF65-F5344CB8AC3E}">
        <p14:creationId xmlns:p14="http://schemas.microsoft.com/office/powerpoint/2010/main" val="187833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95402" y="243840"/>
            <a:ext cx="10433302" cy="1060705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/>
              <a:t>1. A SUPERAÇÃO DA CRISE E A POLÍTICA ECONÔMICA DO GOVERNO PROVISÓRIO, 1930-1934</a:t>
            </a:r>
            <a:endParaRPr lang="en-US" sz="3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95401" y="1304545"/>
            <a:ext cx="9601196" cy="5553455"/>
          </a:xfrm>
        </p:spPr>
        <p:txBody>
          <a:bodyPr>
            <a:normAutofit/>
          </a:bodyPr>
          <a:lstStyle/>
          <a:p>
            <a:r>
              <a:rPr lang="pt-BR" sz="2600" dirty="0" smtClean="0"/>
              <a:t>Investimentos britânicos X americanos:</a:t>
            </a:r>
          </a:p>
          <a:p>
            <a:pPr lvl="1"/>
            <a:r>
              <a:rPr lang="pt-BR" sz="2400" dirty="0" smtClean="0"/>
              <a:t>Britânicos:</a:t>
            </a:r>
          </a:p>
          <a:p>
            <a:pPr lvl="2"/>
            <a:r>
              <a:rPr lang="pt-BR" sz="2200" dirty="0" smtClean="0"/>
              <a:t>Concentravam-se em setores “tradicionais” tais como serviços públicos (especialmente ferroviais)</a:t>
            </a:r>
          </a:p>
          <a:p>
            <a:pPr lvl="2"/>
            <a:r>
              <a:rPr lang="pt-BR" sz="2200" dirty="0" smtClean="0"/>
              <a:t>Maximizar os pagamentos financeiros, vendo com resignação o declínio da sua posição comercial</a:t>
            </a:r>
          </a:p>
          <a:p>
            <a:pPr lvl="1"/>
            <a:r>
              <a:rPr lang="pt-BR" sz="2400" dirty="0" smtClean="0"/>
              <a:t>Americanos:</a:t>
            </a:r>
          </a:p>
          <a:p>
            <a:pPr lvl="2"/>
            <a:r>
              <a:rPr lang="pt-BR" sz="2200" dirty="0" smtClean="0"/>
              <a:t>Aplicado em setores “modernos” tais como a indústria de transformação e atividades comerciais</a:t>
            </a:r>
          </a:p>
          <a:p>
            <a:pPr lvl="2"/>
            <a:r>
              <a:rPr lang="pt-BR" sz="2200" dirty="0" smtClean="0"/>
              <a:t>Tenderam a adotar uma política conciliatória em relação à dívida externa e concentrar esforços na manutenção de sua posição comercial</a:t>
            </a:r>
          </a:p>
        </p:txBody>
      </p:sp>
    </p:spTree>
    <p:extLst>
      <p:ext uri="{BB962C8B-B14F-4D97-AF65-F5344CB8AC3E}">
        <p14:creationId xmlns:p14="http://schemas.microsoft.com/office/powerpoint/2010/main" val="295457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95402" y="658368"/>
            <a:ext cx="10433302" cy="646177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/>
              <a:t>2. </a:t>
            </a:r>
            <a:r>
              <a:rPr lang="pt-BR" sz="3000" i="1" dirty="0" smtClean="0"/>
              <a:t>Boom</a:t>
            </a:r>
            <a:r>
              <a:rPr lang="pt-BR" sz="3000" dirty="0" smtClean="0"/>
              <a:t> Econômico e Interregno Democrático, 1934-37</a:t>
            </a:r>
            <a:endParaRPr lang="en-US" sz="3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95401" y="1304545"/>
            <a:ext cx="9601196" cy="5553455"/>
          </a:xfrm>
        </p:spPr>
        <p:txBody>
          <a:bodyPr>
            <a:normAutofit lnSpcReduction="10000"/>
          </a:bodyPr>
          <a:lstStyle/>
          <a:p>
            <a:pPr lvl="1"/>
            <a:r>
              <a:rPr lang="pt-BR" sz="2400" dirty="0" smtClean="0"/>
              <a:t>Em 1934, envio ao Brasil da missão chefiada por John Williams:</a:t>
            </a:r>
          </a:p>
          <a:p>
            <a:pPr lvl="2"/>
            <a:r>
              <a:rPr lang="pt-BR" sz="2200" dirty="0" smtClean="0"/>
              <a:t>Reconheceu que a solução do problema cambial não dependia das autoridades brasileiras e sim da recuperação do nível de comércio internacional e da redução dos obstáculos ao livre comércio</a:t>
            </a:r>
          </a:p>
          <a:p>
            <a:pPr lvl="2"/>
            <a:r>
              <a:rPr lang="pt-BR" sz="2200" dirty="0" smtClean="0"/>
              <a:t>Em setembro de 1934, como consequência de suas recomendações, toda a cobertura cambial gerada por exportações (exclusive café) foi liberada do controle cambial</a:t>
            </a:r>
          </a:p>
          <a:p>
            <a:pPr lvl="2"/>
            <a:r>
              <a:rPr lang="pt-BR" sz="2200" dirty="0" smtClean="0"/>
              <a:t>No início de 1935, em vista da gravidade da crise cambial causada pela liberalidade na concessão de licenças para remeter lucros, foi proposta pelo Presidente do Banco do Brasil a suspensão do pagamento do serviço da dívida externa</a:t>
            </a:r>
          </a:p>
          <a:p>
            <a:pPr marL="914400" lvl="2" indent="0">
              <a:buNone/>
            </a:pP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2715660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95402" y="658368"/>
            <a:ext cx="10433302" cy="646177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/>
              <a:t>2. </a:t>
            </a:r>
            <a:r>
              <a:rPr lang="pt-BR" sz="3000" i="1" dirty="0" smtClean="0"/>
              <a:t>Boom</a:t>
            </a:r>
            <a:r>
              <a:rPr lang="pt-BR" sz="3000" dirty="0" smtClean="0"/>
              <a:t> Econômico e Interregno Democrático, 1934-37</a:t>
            </a:r>
            <a:endParaRPr lang="en-US" sz="3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95401" y="1304545"/>
            <a:ext cx="9601196" cy="5553455"/>
          </a:xfrm>
        </p:spPr>
        <p:txBody>
          <a:bodyPr>
            <a:normAutofit/>
          </a:bodyPr>
          <a:lstStyle/>
          <a:p>
            <a:pPr lvl="1"/>
            <a:r>
              <a:rPr lang="pt-BR" sz="2400" dirty="0" smtClean="0"/>
              <a:t>Em 1934, envio ao Brasil da missão chefiada por John Williams:</a:t>
            </a:r>
          </a:p>
          <a:p>
            <a:pPr lvl="2"/>
            <a:r>
              <a:rPr lang="pt-BR" sz="2200" dirty="0" smtClean="0"/>
              <a:t>Adoção de novo regime cambial</a:t>
            </a:r>
          </a:p>
          <a:p>
            <a:pPr lvl="3"/>
            <a:r>
              <a:rPr lang="pt-BR" sz="2000" dirty="0" smtClean="0"/>
              <a:t>Taxa de câmbio para importação permaneceu constante até 1937</a:t>
            </a:r>
          </a:p>
          <a:p>
            <a:pPr lvl="3"/>
            <a:r>
              <a:rPr lang="pt-BR" sz="2000" dirty="0" smtClean="0"/>
              <a:t>Taxa de câmbio para exportações variou consideravelmente</a:t>
            </a:r>
          </a:p>
          <a:p>
            <a:pPr lvl="3"/>
            <a:r>
              <a:rPr lang="pt-BR" sz="2000" dirty="0" smtClean="0"/>
              <a:t>Política cambial + Política cafeeira = expansão de 20% no valor das exportações</a:t>
            </a:r>
          </a:p>
          <a:p>
            <a:pPr lvl="3"/>
            <a:r>
              <a:rPr lang="pt-BR" sz="2000" dirty="0" smtClean="0"/>
              <a:t>Acumulou reservas de cambiais = adoção de política extremamente liberal quanto à remessa de lucros + relaxamento dos controles de importação</a:t>
            </a:r>
          </a:p>
          <a:p>
            <a:pPr lvl="3"/>
            <a:r>
              <a:rPr lang="pt-BR" sz="2000" dirty="0" smtClean="0"/>
              <a:t>A recessão norte-americana em 1937-38, entretanto, resultou no fracasso desta política</a:t>
            </a:r>
          </a:p>
          <a:p>
            <a:pPr marL="1371600" lvl="3" indent="0">
              <a:buNone/>
            </a:pPr>
            <a:endParaRPr lang="pt-BR" sz="2000" dirty="0" smtClean="0"/>
          </a:p>
          <a:p>
            <a:pPr marL="914400" lvl="2" indent="0">
              <a:buNone/>
            </a:pP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3995134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95402" y="658368"/>
            <a:ext cx="10433302" cy="646177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/>
              <a:t>2. </a:t>
            </a:r>
            <a:r>
              <a:rPr lang="pt-BR" sz="3000" i="1" dirty="0" smtClean="0"/>
              <a:t>Boom</a:t>
            </a:r>
            <a:r>
              <a:rPr lang="pt-BR" sz="3000" dirty="0" smtClean="0"/>
              <a:t> Econômico e Interregno Democrático, 1934-37</a:t>
            </a:r>
            <a:endParaRPr lang="en-US" sz="3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95401" y="1304545"/>
            <a:ext cx="9601196" cy="5553455"/>
          </a:xfrm>
        </p:spPr>
        <p:txBody>
          <a:bodyPr>
            <a:normAutofit/>
          </a:bodyPr>
          <a:lstStyle/>
          <a:p>
            <a:pPr lvl="1"/>
            <a:r>
              <a:rPr lang="pt-BR" sz="2400" dirty="0" smtClean="0"/>
              <a:t>Balanço do Período</a:t>
            </a:r>
          </a:p>
          <a:p>
            <a:pPr lvl="2"/>
            <a:r>
              <a:rPr lang="pt-BR" sz="2200" dirty="0" smtClean="0"/>
              <a:t>Apesar das dificuldades relativas ao BP:</a:t>
            </a:r>
          </a:p>
          <a:p>
            <a:pPr lvl="3"/>
            <a:r>
              <a:rPr lang="pt-BR" sz="2000" dirty="0" smtClean="0"/>
              <a:t>A economia continuou a crescer 6,5% ao ano entre 1934 e 1937</a:t>
            </a:r>
          </a:p>
          <a:p>
            <a:pPr lvl="3"/>
            <a:r>
              <a:rPr lang="pt-BR" sz="2000" dirty="0" smtClean="0"/>
              <a:t>Encarecimento das importações permitiu a utilização de capacidade ociosa na indústria</a:t>
            </a:r>
          </a:p>
          <a:p>
            <a:pPr lvl="3"/>
            <a:r>
              <a:rPr lang="pt-BR" sz="2000" dirty="0" smtClean="0"/>
              <a:t>Continuada adoção de políticas fiscal, cafeeira, monetária e creditícia expansionistas permitiu a sustentação da demanda</a:t>
            </a:r>
          </a:p>
          <a:p>
            <a:pPr lvl="3"/>
            <a:r>
              <a:rPr lang="pt-BR" sz="2000" dirty="0" smtClean="0"/>
              <a:t>O produto industrial cresceu mais de 11% ao ano</a:t>
            </a:r>
          </a:p>
          <a:p>
            <a:pPr lvl="4"/>
            <a:r>
              <a:rPr lang="pt-BR" sz="2000" dirty="0" smtClean="0"/>
              <a:t>Aumento da tarifa específica + aumento considerável dos preços de importação em mil-réis, causado, principalmente, pela desvalorização cambial = explica o aumento considerável do produto industrial</a:t>
            </a:r>
          </a:p>
          <a:p>
            <a:pPr marL="1371600" lvl="3" indent="0">
              <a:buNone/>
            </a:pPr>
            <a:endParaRPr lang="pt-BR" sz="2000" dirty="0" smtClean="0"/>
          </a:p>
          <a:p>
            <a:pPr marL="914400" lvl="2" indent="0">
              <a:buNone/>
            </a:pP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1361457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95402" y="658368"/>
            <a:ext cx="10433302" cy="646177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/>
              <a:t>2. </a:t>
            </a:r>
            <a:r>
              <a:rPr lang="pt-BR" sz="3000" i="1" dirty="0" smtClean="0"/>
              <a:t>Boom</a:t>
            </a:r>
            <a:r>
              <a:rPr lang="pt-BR" sz="3000" dirty="0" smtClean="0"/>
              <a:t> Econômico e Interregno Democrático, 1934-37</a:t>
            </a:r>
            <a:endParaRPr lang="en-US" sz="3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95401" y="1304545"/>
            <a:ext cx="9601196" cy="5553455"/>
          </a:xfrm>
        </p:spPr>
        <p:txBody>
          <a:bodyPr>
            <a:normAutofit lnSpcReduction="10000"/>
          </a:bodyPr>
          <a:lstStyle/>
          <a:p>
            <a:pPr lvl="1"/>
            <a:r>
              <a:rPr lang="pt-BR" sz="2400" dirty="0" smtClean="0"/>
              <a:t>Política econômica externa brasileira</a:t>
            </a:r>
          </a:p>
          <a:p>
            <a:pPr lvl="2"/>
            <a:r>
              <a:rPr lang="pt-BR" sz="2200" dirty="0" smtClean="0"/>
              <a:t>Definida à luz dos interesses de diferentes setores da sociedade, os quais não eram conflitantes</a:t>
            </a:r>
          </a:p>
          <a:p>
            <a:pPr lvl="2"/>
            <a:r>
              <a:rPr lang="pt-BR" sz="2200" dirty="0" smtClean="0"/>
              <a:t>A expansão do comércio teuto-brasileiro favorecia:</a:t>
            </a:r>
          </a:p>
          <a:p>
            <a:pPr lvl="3"/>
            <a:r>
              <a:rPr lang="pt-BR" sz="2000" dirty="0" smtClean="0"/>
              <a:t>Exportadores, que não dispunham de mercados alternativos</a:t>
            </a:r>
          </a:p>
          <a:p>
            <a:pPr lvl="3"/>
            <a:r>
              <a:rPr lang="pt-BR" sz="2000" dirty="0" smtClean="0"/>
              <a:t>Importadores</a:t>
            </a:r>
          </a:p>
          <a:p>
            <a:pPr lvl="3"/>
            <a:r>
              <a:rPr lang="pt-BR" sz="2000" dirty="0" smtClean="0"/>
              <a:t>Consumidores, que tinham acesso a bens a preços vantajosos que não seriam importados na mesma quantidade no caso de cessar o comércio de compensação</a:t>
            </a:r>
          </a:p>
          <a:p>
            <a:pPr lvl="3"/>
            <a:r>
              <a:rPr lang="pt-BR" sz="2000" dirty="0" smtClean="0"/>
              <a:t>Militares</a:t>
            </a:r>
          </a:p>
          <a:p>
            <a:pPr lvl="3"/>
            <a:r>
              <a:rPr lang="pt-BR" sz="2000" dirty="0" smtClean="0"/>
              <a:t>A adoção desta política era vital do ponto de vista político, pois Vargas dependia do apoio dos estados mais afetados</a:t>
            </a:r>
          </a:p>
          <a:p>
            <a:pPr lvl="2"/>
            <a:r>
              <a:rPr lang="pt-BR" sz="2200" dirty="0" smtClean="0"/>
              <a:t>A maior importância das exportações destinadas ao Reino Unido e à Alemanha decorreu em grande medida das alterações da </a:t>
            </a:r>
            <a:r>
              <a:rPr lang="pt-BR" sz="2200" b="1" u="sng" dirty="0" smtClean="0"/>
              <a:t>pauta de exportações</a:t>
            </a:r>
          </a:p>
          <a:p>
            <a:pPr marL="914400" lvl="2" indent="0">
              <a:buNone/>
            </a:pP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3731016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3038</TotalTime>
  <Words>1207</Words>
  <Application>Microsoft Office PowerPoint</Application>
  <PresentationFormat>Widescreen</PresentationFormat>
  <Paragraphs>106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8" baseType="lpstr">
      <vt:lpstr>Arial</vt:lpstr>
      <vt:lpstr>Century Gothic</vt:lpstr>
      <vt:lpstr>Wingdings 3</vt:lpstr>
      <vt:lpstr>Cacho</vt:lpstr>
      <vt:lpstr>A ORDEM DO PROGRESSO</vt:lpstr>
      <vt:lpstr>INTRODUÇÃO</vt:lpstr>
      <vt:lpstr>1. A SUPERAÇÃO DA CRISE E A POLÍTICA ECONÔMICA DO GOVERNO PROVISÓRIO, 1930-1934</vt:lpstr>
      <vt:lpstr>1. A SUPERAÇÃO DA CRISE E A POLÍTICA ECONÔMICA DO GOVERNO PROVISÓRIO, 1930-1934</vt:lpstr>
      <vt:lpstr>1. A SUPERAÇÃO DA CRISE E A POLÍTICA ECONÔMICA DO GOVERNO PROVISÓRIO, 1930-1934</vt:lpstr>
      <vt:lpstr>2. Boom Econômico e Interregno Democrático, 1934-37</vt:lpstr>
      <vt:lpstr>2. Boom Econômico e Interregno Democrático, 1934-37</vt:lpstr>
      <vt:lpstr>2. Boom Econômico e Interregno Democrático, 1934-37</vt:lpstr>
      <vt:lpstr>2. Boom Econômico e Interregno Democrático, 1934-37</vt:lpstr>
      <vt:lpstr>2. Boom Econômico e Interregno Democrático, 1934-37</vt:lpstr>
      <vt:lpstr>3. Estado Novo e Economia de Guerra, 1937-1945</vt:lpstr>
      <vt:lpstr>3. Estado Novo e Economia de Guerra, 1937-1945</vt:lpstr>
      <vt:lpstr>3. Estado Novo e Economia de Guerra, 1937-1945</vt:lpstr>
      <vt:lpstr>3. Estado Novo e Economia de Guerra, 1937-1945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Usuario</dc:creator>
  <cp:lastModifiedBy>Anderson Feitosa</cp:lastModifiedBy>
  <cp:revision>58</cp:revision>
  <dcterms:created xsi:type="dcterms:W3CDTF">2013-11-25T17:32:29Z</dcterms:created>
  <dcterms:modified xsi:type="dcterms:W3CDTF">2015-05-29T00:49:19Z</dcterms:modified>
</cp:coreProperties>
</file>