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5" r:id="rId4"/>
    <p:sldId id="264" r:id="rId5"/>
    <p:sldId id="266" r:id="rId6"/>
    <p:sldId id="257" r:id="rId7"/>
    <p:sldId id="258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D5CB9F-51B4-46C5-AEA5-7611A637F07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EA04BE1-DF04-404B-BF48-E491CE2BBD5E}">
      <dgm:prSet phldrT="[Texto]"/>
      <dgm:spPr/>
      <dgm:t>
        <a:bodyPr/>
        <a:lstStyle/>
        <a:p>
          <a:r>
            <a:rPr lang="pt-BR" dirty="0" smtClean="0"/>
            <a:t>Favorável</a:t>
          </a:r>
          <a:endParaRPr lang="pt-BR" dirty="0"/>
        </a:p>
      </dgm:t>
    </dgm:pt>
    <dgm:pt modelId="{130FAD2C-A886-45B5-81A3-9BB3B186AA51}" type="parTrans" cxnId="{962E49B5-9776-4C19-ABA3-B72072C7C515}">
      <dgm:prSet/>
      <dgm:spPr/>
      <dgm:t>
        <a:bodyPr/>
        <a:lstStyle/>
        <a:p>
          <a:endParaRPr lang="pt-BR"/>
        </a:p>
      </dgm:t>
    </dgm:pt>
    <dgm:pt modelId="{C32298E4-9B7B-4E86-B994-22F58D4E1D74}" type="sibTrans" cxnId="{962E49B5-9776-4C19-ABA3-B72072C7C515}">
      <dgm:prSet/>
      <dgm:spPr/>
      <dgm:t>
        <a:bodyPr/>
        <a:lstStyle/>
        <a:p>
          <a:endParaRPr lang="pt-BR"/>
        </a:p>
      </dgm:t>
    </dgm:pt>
    <dgm:pt modelId="{E8DD2035-4D28-44CA-9EE8-4F1D534AB2B0}">
      <dgm:prSet phldrT="[Texto]"/>
      <dgm:spPr/>
      <dgm:t>
        <a:bodyPr/>
        <a:lstStyle/>
        <a:p>
          <a:r>
            <a:rPr lang="pt-BR" dirty="0" smtClean="0"/>
            <a:t>Os rios amazônicos oferecem esplêndida via de penetração e trânsito</a:t>
          </a:r>
          <a:endParaRPr lang="pt-BR" dirty="0"/>
        </a:p>
      </dgm:t>
    </dgm:pt>
    <dgm:pt modelId="{DF1AE27D-D604-4283-9973-A4732903B8B3}" type="parTrans" cxnId="{E75DEA5F-0DC4-418F-9CBF-932AE9E2362F}">
      <dgm:prSet/>
      <dgm:spPr/>
      <dgm:t>
        <a:bodyPr/>
        <a:lstStyle/>
        <a:p>
          <a:endParaRPr lang="pt-BR"/>
        </a:p>
      </dgm:t>
    </dgm:pt>
    <dgm:pt modelId="{B5795026-F3B3-462D-AE4B-9E2BE9466FAB}" type="sibTrans" cxnId="{E75DEA5F-0DC4-418F-9CBF-932AE9E2362F}">
      <dgm:prSet/>
      <dgm:spPr/>
      <dgm:t>
        <a:bodyPr/>
        <a:lstStyle/>
        <a:p>
          <a:endParaRPr lang="pt-BR"/>
        </a:p>
      </dgm:t>
    </dgm:pt>
    <dgm:pt modelId="{D32AE040-7766-4A6D-9C03-BB30E1B24B11}">
      <dgm:prSet phldrT="[Texto]"/>
      <dgm:spPr/>
      <dgm:t>
        <a:bodyPr/>
        <a:lstStyle/>
        <a:p>
          <a:r>
            <a:rPr lang="pt-BR" dirty="0" smtClean="0"/>
            <a:t>Obstáculo</a:t>
          </a:r>
          <a:endParaRPr lang="pt-BR" dirty="0"/>
        </a:p>
      </dgm:t>
    </dgm:pt>
    <dgm:pt modelId="{D43F81C3-ECC7-41B9-AC55-957008FECFC4}" type="parTrans" cxnId="{1CEB94C4-B2C2-4D4C-886A-95E8AB8F99B1}">
      <dgm:prSet/>
      <dgm:spPr/>
      <dgm:t>
        <a:bodyPr/>
        <a:lstStyle/>
        <a:p>
          <a:endParaRPr lang="pt-BR"/>
        </a:p>
      </dgm:t>
    </dgm:pt>
    <dgm:pt modelId="{20FFB795-C3BF-4184-B93E-72E139F928F1}" type="sibTrans" cxnId="{1CEB94C4-B2C2-4D4C-886A-95E8AB8F99B1}">
      <dgm:prSet/>
      <dgm:spPr/>
      <dgm:t>
        <a:bodyPr/>
        <a:lstStyle/>
        <a:p>
          <a:endParaRPr lang="pt-BR"/>
        </a:p>
      </dgm:t>
    </dgm:pt>
    <dgm:pt modelId="{B8EEF731-2492-47F5-AC80-413B49BB483A}">
      <dgm:prSet phldrT="[Texto]"/>
      <dgm:spPr/>
      <dgm:t>
        <a:bodyPr/>
        <a:lstStyle/>
        <a:p>
          <a:r>
            <a:rPr lang="pt-BR" dirty="0" smtClean="0"/>
            <a:t>A floresta equatorial densa e </a:t>
          </a:r>
          <a:r>
            <a:rPr lang="pt-BR" dirty="0" err="1" smtClean="0"/>
            <a:t>semi-aquática</a:t>
          </a:r>
          <a:endParaRPr lang="pt-BR" dirty="0"/>
        </a:p>
      </dgm:t>
    </dgm:pt>
    <dgm:pt modelId="{960707F8-78DA-45BB-A875-8E2404E9C0D0}" type="parTrans" cxnId="{7FAD1211-2166-4A89-8B29-466C2007106E}">
      <dgm:prSet/>
      <dgm:spPr/>
      <dgm:t>
        <a:bodyPr/>
        <a:lstStyle/>
        <a:p>
          <a:endParaRPr lang="pt-BR"/>
        </a:p>
      </dgm:t>
    </dgm:pt>
    <dgm:pt modelId="{3FEE5EAE-3DAA-41C9-BB0F-64CC83F2CA13}" type="sibTrans" cxnId="{7FAD1211-2166-4A89-8B29-466C2007106E}">
      <dgm:prSet/>
      <dgm:spPr/>
      <dgm:t>
        <a:bodyPr/>
        <a:lstStyle/>
        <a:p>
          <a:endParaRPr lang="pt-BR"/>
        </a:p>
      </dgm:t>
    </dgm:pt>
    <dgm:pt modelId="{017B49BD-5091-4ACB-B2C7-B1605EABD470}" type="pres">
      <dgm:prSet presAssocID="{38D5CB9F-51B4-46C5-AEA5-7611A637F07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9745FC-C925-4577-B54C-18420B9D9252}" type="pres">
      <dgm:prSet presAssocID="{5EA04BE1-DF04-404B-BF48-E491CE2BBD5E}" presName="composite" presStyleCnt="0"/>
      <dgm:spPr/>
    </dgm:pt>
    <dgm:pt modelId="{4B370763-ED79-4D17-864D-1320C975F426}" type="pres">
      <dgm:prSet presAssocID="{5EA04BE1-DF04-404B-BF48-E491CE2BBD5E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98FCA14-72DE-45B5-B6DA-E4767744DEEE}" type="pres">
      <dgm:prSet presAssocID="{5EA04BE1-DF04-404B-BF48-E491CE2BBD5E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8ACFC0-7B66-43D2-B21A-E1F5AA288B1F}" type="pres">
      <dgm:prSet presAssocID="{C32298E4-9B7B-4E86-B994-22F58D4E1D74}" presName="sp" presStyleCnt="0"/>
      <dgm:spPr/>
    </dgm:pt>
    <dgm:pt modelId="{452F4838-3169-460B-BA0D-8C28C1A7A7C4}" type="pres">
      <dgm:prSet presAssocID="{D32AE040-7766-4A6D-9C03-BB30E1B24B11}" presName="composite" presStyleCnt="0"/>
      <dgm:spPr/>
    </dgm:pt>
    <dgm:pt modelId="{91AC1821-65C0-46C7-A8DA-A61D6B3E9461}" type="pres">
      <dgm:prSet presAssocID="{D32AE040-7766-4A6D-9C03-BB30E1B24B11}" presName="parentText" presStyleLbl="alignNode1" presStyleIdx="1" presStyleCnt="2" custLinFactNeighborX="0" custLinFactNeighborY="4226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7C96976-996C-4462-8F9F-EC1DCA9CE51F}" type="pres">
      <dgm:prSet presAssocID="{D32AE040-7766-4A6D-9C03-BB30E1B24B11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6D6ADF2-2A7A-453F-B563-F7A8DA59EB0D}" type="presOf" srcId="{B8EEF731-2492-47F5-AC80-413B49BB483A}" destId="{37C96976-996C-4462-8F9F-EC1DCA9CE51F}" srcOrd="0" destOrd="0" presId="urn:microsoft.com/office/officeart/2005/8/layout/chevron2"/>
    <dgm:cxn modelId="{4D6E5B84-E52B-4360-8735-58FA942CC1F9}" type="presOf" srcId="{E8DD2035-4D28-44CA-9EE8-4F1D534AB2B0}" destId="{D98FCA14-72DE-45B5-B6DA-E4767744DEEE}" srcOrd="0" destOrd="0" presId="urn:microsoft.com/office/officeart/2005/8/layout/chevron2"/>
    <dgm:cxn modelId="{E75DEA5F-0DC4-418F-9CBF-932AE9E2362F}" srcId="{5EA04BE1-DF04-404B-BF48-E491CE2BBD5E}" destId="{E8DD2035-4D28-44CA-9EE8-4F1D534AB2B0}" srcOrd="0" destOrd="0" parTransId="{DF1AE27D-D604-4283-9973-A4732903B8B3}" sibTransId="{B5795026-F3B3-462D-AE4B-9E2BE9466FAB}"/>
    <dgm:cxn modelId="{8DCCE5A6-883D-4ACC-A1EC-9CE35305AB28}" type="presOf" srcId="{D32AE040-7766-4A6D-9C03-BB30E1B24B11}" destId="{91AC1821-65C0-46C7-A8DA-A61D6B3E9461}" srcOrd="0" destOrd="0" presId="urn:microsoft.com/office/officeart/2005/8/layout/chevron2"/>
    <dgm:cxn modelId="{0720FC41-F169-4BB8-8BA8-E9DE1238EA3E}" type="presOf" srcId="{5EA04BE1-DF04-404B-BF48-E491CE2BBD5E}" destId="{4B370763-ED79-4D17-864D-1320C975F426}" srcOrd="0" destOrd="0" presId="urn:microsoft.com/office/officeart/2005/8/layout/chevron2"/>
    <dgm:cxn modelId="{962E49B5-9776-4C19-ABA3-B72072C7C515}" srcId="{38D5CB9F-51B4-46C5-AEA5-7611A637F071}" destId="{5EA04BE1-DF04-404B-BF48-E491CE2BBD5E}" srcOrd="0" destOrd="0" parTransId="{130FAD2C-A886-45B5-81A3-9BB3B186AA51}" sibTransId="{C32298E4-9B7B-4E86-B994-22F58D4E1D74}"/>
    <dgm:cxn modelId="{E0D62479-B590-4335-B838-23581E1255C9}" type="presOf" srcId="{38D5CB9F-51B4-46C5-AEA5-7611A637F071}" destId="{017B49BD-5091-4ACB-B2C7-B1605EABD470}" srcOrd="0" destOrd="0" presId="urn:microsoft.com/office/officeart/2005/8/layout/chevron2"/>
    <dgm:cxn modelId="{1CEB94C4-B2C2-4D4C-886A-95E8AB8F99B1}" srcId="{38D5CB9F-51B4-46C5-AEA5-7611A637F071}" destId="{D32AE040-7766-4A6D-9C03-BB30E1B24B11}" srcOrd="1" destOrd="0" parTransId="{D43F81C3-ECC7-41B9-AC55-957008FECFC4}" sibTransId="{20FFB795-C3BF-4184-B93E-72E139F928F1}"/>
    <dgm:cxn modelId="{7FAD1211-2166-4A89-8B29-466C2007106E}" srcId="{D32AE040-7766-4A6D-9C03-BB30E1B24B11}" destId="{B8EEF731-2492-47F5-AC80-413B49BB483A}" srcOrd="0" destOrd="0" parTransId="{960707F8-78DA-45BB-A875-8E2404E9C0D0}" sibTransId="{3FEE5EAE-3DAA-41C9-BB0F-64CC83F2CA13}"/>
    <dgm:cxn modelId="{83E811A5-A608-4489-984B-A3FD3A9C7F93}" type="presParOf" srcId="{017B49BD-5091-4ACB-B2C7-B1605EABD470}" destId="{229745FC-C925-4577-B54C-18420B9D9252}" srcOrd="0" destOrd="0" presId="urn:microsoft.com/office/officeart/2005/8/layout/chevron2"/>
    <dgm:cxn modelId="{66D919CB-6A50-4858-B536-7C7FC888A52D}" type="presParOf" srcId="{229745FC-C925-4577-B54C-18420B9D9252}" destId="{4B370763-ED79-4D17-864D-1320C975F426}" srcOrd="0" destOrd="0" presId="urn:microsoft.com/office/officeart/2005/8/layout/chevron2"/>
    <dgm:cxn modelId="{D6DE6502-6C6A-4E6F-A88E-74D5BD5DDEF9}" type="presParOf" srcId="{229745FC-C925-4577-B54C-18420B9D9252}" destId="{D98FCA14-72DE-45B5-B6DA-E4767744DEEE}" srcOrd="1" destOrd="0" presId="urn:microsoft.com/office/officeart/2005/8/layout/chevron2"/>
    <dgm:cxn modelId="{9DBFA24D-D027-4AD1-BB37-6DE1A61225AF}" type="presParOf" srcId="{017B49BD-5091-4ACB-B2C7-B1605EABD470}" destId="{1D8ACFC0-7B66-43D2-B21A-E1F5AA288B1F}" srcOrd="1" destOrd="0" presId="urn:microsoft.com/office/officeart/2005/8/layout/chevron2"/>
    <dgm:cxn modelId="{8B602C32-7C8D-4C7C-9C85-123CC2E36BA0}" type="presParOf" srcId="{017B49BD-5091-4ACB-B2C7-B1605EABD470}" destId="{452F4838-3169-460B-BA0D-8C28C1A7A7C4}" srcOrd="2" destOrd="0" presId="urn:microsoft.com/office/officeart/2005/8/layout/chevron2"/>
    <dgm:cxn modelId="{1A477964-F2CB-4B17-AD33-09687B171CD6}" type="presParOf" srcId="{452F4838-3169-460B-BA0D-8C28C1A7A7C4}" destId="{91AC1821-65C0-46C7-A8DA-A61D6B3E9461}" srcOrd="0" destOrd="0" presId="urn:microsoft.com/office/officeart/2005/8/layout/chevron2"/>
    <dgm:cxn modelId="{D459E0CC-B0E3-4DBF-901C-539C18484D23}" type="presParOf" srcId="{452F4838-3169-460B-BA0D-8C28C1A7A7C4}" destId="{37C96976-996C-4462-8F9F-EC1DCA9CE51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370763-ED79-4D17-864D-1320C975F426}">
      <dsp:nvSpPr>
        <dsp:cNvPr id="0" name=""/>
        <dsp:cNvSpPr/>
      </dsp:nvSpPr>
      <dsp:spPr>
        <a:xfrm rot="5400000">
          <a:off x="-192736" y="193379"/>
          <a:ext cx="1284907" cy="8994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Favorável</a:t>
          </a:r>
          <a:endParaRPr lang="pt-BR" sz="1500" kern="1200" dirty="0"/>
        </a:p>
      </dsp:txBody>
      <dsp:txXfrm rot="5400000">
        <a:off x="-192736" y="193379"/>
        <a:ext cx="1284907" cy="899435"/>
      </dsp:txXfrm>
    </dsp:sp>
    <dsp:sp modelId="{D98FCA14-72DE-45B5-B6DA-E4767744DEEE}">
      <dsp:nvSpPr>
        <dsp:cNvPr id="0" name=""/>
        <dsp:cNvSpPr/>
      </dsp:nvSpPr>
      <dsp:spPr>
        <a:xfrm rot="5400000">
          <a:off x="1632322" y="-732244"/>
          <a:ext cx="835189" cy="23009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Os rios amazônicos oferecem esplêndida via de penetração e trânsito</a:t>
          </a:r>
          <a:endParaRPr lang="pt-BR" sz="1400" kern="1200" dirty="0"/>
        </a:p>
      </dsp:txBody>
      <dsp:txXfrm rot="5400000">
        <a:off x="1632322" y="-732244"/>
        <a:ext cx="835189" cy="2300964"/>
      </dsp:txXfrm>
    </dsp:sp>
    <dsp:sp modelId="{91AC1821-65C0-46C7-A8DA-A61D6B3E9461}">
      <dsp:nvSpPr>
        <dsp:cNvPr id="0" name=""/>
        <dsp:cNvSpPr/>
      </dsp:nvSpPr>
      <dsp:spPr>
        <a:xfrm rot="5400000">
          <a:off x="-192736" y="1270028"/>
          <a:ext cx="1284907" cy="8994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Obstáculo</a:t>
          </a:r>
          <a:endParaRPr lang="pt-BR" sz="1500" kern="1200" dirty="0"/>
        </a:p>
      </dsp:txBody>
      <dsp:txXfrm rot="5400000">
        <a:off x="-192736" y="1270028"/>
        <a:ext cx="1284907" cy="899435"/>
      </dsp:txXfrm>
    </dsp:sp>
    <dsp:sp modelId="{37C96976-996C-4462-8F9F-EC1DCA9CE51F}">
      <dsp:nvSpPr>
        <dsp:cNvPr id="0" name=""/>
        <dsp:cNvSpPr/>
      </dsp:nvSpPr>
      <dsp:spPr>
        <a:xfrm rot="5400000">
          <a:off x="1632322" y="343762"/>
          <a:ext cx="835189" cy="230096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kern="1200" dirty="0" smtClean="0"/>
            <a:t>A floresta equatorial densa e </a:t>
          </a:r>
          <a:r>
            <a:rPr lang="pt-BR" sz="1400" kern="1200" dirty="0" err="1" smtClean="0"/>
            <a:t>semi-aquática</a:t>
          </a:r>
          <a:endParaRPr lang="pt-BR" sz="1400" kern="1200" dirty="0"/>
        </a:p>
      </dsp:txBody>
      <dsp:txXfrm rot="5400000">
        <a:off x="1632322" y="343762"/>
        <a:ext cx="835189" cy="23009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832160F-48C4-4A4B-8DD3-36F59511D16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160F-48C4-4A4B-8DD3-36F59511D16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160F-48C4-4A4B-8DD3-36F59511D16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32160F-48C4-4A4B-8DD3-36F59511D16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832160F-48C4-4A4B-8DD3-36F59511D16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160F-48C4-4A4B-8DD3-36F59511D16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160F-48C4-4A4B-8DD3-36F59511D16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32160F-48C4-4A4B-8DD3-36F59511D16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160F-48C4-4A4B-8DD3-36F59511D16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32160F-48C4-4A4B-8DD3-36F59511D16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32160F-48C4-4A4B-8DD3-36F59511D16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832160F-48C4-4A4B-8DD3-36F59511D169}" type="datetimeFigureOut">
              <a:rPr lang="en-US" smtClean="0"/>
              <a:pPr/>
              <a:t>6/19/2013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/>
              <a:t>FORMAÇÃO ECONÔMICA DO BRASIL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História Econômica do Brasil – Caio Prado Jr.</a:t>
            </a:r>
            <a:endParaRPr lang="en-US" dirty="0" smtClean="0"/>
          </a:p>
          <a:p>
            <a:pPr algn="ctr"/>
            <a:r>
              <a:rPr lang="pt-BR" dirty="0" smtClean="0"/>
              <a:t>Preliminares (1500 – 1530)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brrelevo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1066800"/>
            <a:ext cx="4619625" cy="5257800"/>
          </a:xfr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8" name="Elipse 7"/>
          <p:cNvSpPr/>
          <p:nvPr/>
        </p:nvSpPr>
        <p:spPr>
          <a:xfrm>
            <a:off x="2667000" y="3124200"/>
            <a:ext cx="1143000" cy="251460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de seta reta 9"/>
          <p:cNvCxnSpPr/>
          <p:nvPr/>
        </p:nvCxnSpPr>
        <p:spPr>
          <a:xfrm flipV="1">
            <a:off x="3276600" y="2209800"/>
            <a:ext cx="2057400" cy="1524000"/>
          </a:xfrm>
          <a:prstGeom prst="straightConnector1">
            <a:avLst/>
          </a:prstGeom>
          <a:ln w="1905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spaço Reservado para Conteúdo 2"/>
          <p:cNvSpPr txBox="1">
            <a:spLocks/>
          </p:cNvSpPr>
          <p:nvPr/>
        </p:nvSpPr>
        <p:spPr>
          <a:xfrm>
            <a:off x="5791200" y="2667000"/>
            <a:ext cx="2743200" cy="2133600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vert="horz">
            <a:normAutofit fontScale="7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Terras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baixas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Clima nitidamente</a:t>
            </a:r>
            <a:r>
              <a:rPr kumimoji="0" lang="pt-BR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tropical:</a:t>
            </a:r>
            <a:endParaRPr lang="pt-BR" sz="2400" dirty="0" smtClean="0"/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Courier New" pitchFamily="49" charset="0"/>
              <a:buChar char="o"/>
            </a:pPr>
            <a:r>
              <a:rPr lang="pt-BR" sz="2400" dirty="0" smtClean="0"/>
              <a:t>Calores fortes e regulares</a:t>
            </a: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Courier New" pitchFamily="49" charset="0"/>
              <a:buChar char="o"/>
            </a:pPr>
            <a:r>
              <a:rPr lang="pt-BR" sz="2400" dirty="0" smtClean="0"/>
              <a:t>Chuvas abundantes.</a:t>
            </a: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pt-BR" sz="2400" dirty="0" smtClean="0"/>
              <a:t>Solos férteis.</a:t>
            </a: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5791200" y="5257800"/>
            <a:ext cx="2743200" cy="147732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dirty="0" smtClean="0"/>
              <a:t>Desenvolvimento  da </a:t>
            </a:r>
            <a:r>
              <a:rPr lang="pt-BR" b="1" u="sng" cap="all" dirty="0" smtClean="0">
                <a:solidFill>
                  <a:schemeClr val="accent1"/>
                </a:solidFill>
              </a:rPr>
              <a:t>agricultura</a:t>
            </a:r>
            <a:r>
              <a:rPr lang="pt-BR" b="1" u="sng" cap="all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b="1" u="sng" cap="all" dirty="0" smtClean="0">
                <a:solidFill>
                  <a:schemeClr val="accent1"/>
                </a:solidFill>
              </a:rPr>
              <a:t>tropical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t-BR" dirty="0" smtClean="0"/>
              <a:t>que servirá de </a:t>
            </a:r>
            <a:r>
              <a:rPr lang="pt-BR" b="1" u="sng" dirty="0" smtClean="0">
                <a:solidFill>
                  <a:schemeClr val="accent1"/>
                </a:solidFill>
              </a:rPr>
              <a:t>BASE ECONÔMICA</a:t>
            </a:r>
            <a:endParaRPr lang="pt-BR" dirty="0" smtClean="0">
              <a:solidFill>
                <a:schemeClr val="accent1"/>
              </a:solidFill>
            </a:endParaRPr>
          </a:p>
        </p:txBody>
      </p:sp>
      <p:sp>
        <p:nvSpPr>
          <p:cNvPr id="20" name="Título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467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1. O </a:t>
            </a:r>
            <a:r>
              <a:rPr lang="pt-BR" dirty="0" smtClean="0"/>
              <a:t>MEIO GEOGRÁFICO</a:t>
            </a:r>
            <a:endParaRPr lang="pt-BR" dirty="0"/>
          </a:p>
        </p:txBody>
      </p:sp>
      <p:pic>
        <p:nvPicPr>
          <p:cNvPr id="21" name="Espaço Reservado para Conteúdo 3" descr="mapa-br-e1327410685687.gif"/>
          <p:cNvPicPr>
            <a:picLocks noChangeAspect="1"/>
          </p:cNvPicPr>
          <p:nvPr/>
        </p:nvPicPr>
        <p:blipFill>
          <a:blip r:embed="rId2" cstate="print">
            <a:lum bright="10000"/>
          </a:blip>
          <a:stretch>
            <a:fillRect/>
          </a:stretch>
        </p:blipFill>
        <p:spPr>
          <a:xfrm>
            <a:off x="457201" y="990600"/>
            <a:ext cx="4876800" cy="5486400"/>
          </a:xfrm>
          <a:prstGeom prst="rect">
            <a:avLst/>
          </a:prstGeom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22" name="Forma livre 21"/>
          <p:cNvSpPr/>
          <p:nvPr/>
        </p:nvSpPr>
        <p:spPr>
          <a:xfrm>
            <a:off x="3252166" y="1967345"/>
            <a:ext cx="1821845" cy="3129992"/>
          </a:xfrm>
          <a:custGeom>
            <a:avLst/>
            <a:gdLst>
              <a:gd name="connsiteX0" fmla="*/ 534743 w 1821845"/>
              <a:gd name="connsiteY0" fmla="*/ 0 h 3129992"/>
              <a:gd name="connsiteX1" fmla="*/ 534743 w 1821845"/>
              <a:gd name="connsiteY1" fmla="*/ 0 h 3129992"/>
              <a:gd name="connsiteX2" fmla="*/ 516270 w 1821845"/>
              <a:gd name="connsiteY2" fmla="*/ 83128 h 3129992"/>
              <a:gd name="connsiteX3" fmla="*/ 534743 w 1821845"/>
              <a:gd name="connsiteY3" fmla="*/ 138546 h 3129992"/>
              <a:gd name="connsiteX4" fmla="*/ 543979 w 1821845"/>
              <a:gd name="connsiteY4" fmla="*/ 166255 h 3129992"/>
              <a:gd name="connsiteX5" fmla="*/ 571689 w 1821845"/>
              <a:gd name="connsiteY5" fmla="*/ 230910 h 3129992"/>
              <a:gd name="connsiteX6" fmla="*/ 599398 w 1821845"/>
              <a:gd name="connsiteY6" fmla="*/ 258619 h 3129992"/>
              <a:gd name="connsiteX7" fmla="*/ 654816 w 1821845"/>
              <a:gd name="connsiteY7" fmla="*/ 314037 h 3129992"/>
              <a:gd name="connsiteX8" fmla="*/ 719470 w 1821845"/>
              <a:gd name="connsiteY8" fmla="*/ 341746 h 3129992"/>
              <a:gd name="connsiteX9" fmla="*/ 756416 w 1821845"/>
              <a:gd name="connsiteY9" fmla="*/ 360219 h 3129992"/>
              <a:gd name="connsiteX10" fmla="*/ 811834 w 1821845"/>
              <a:gd name="connsiteY10" fmla="*/ 378691 h 3129992"/>
              <a:gd name="connsiteX11" fmla="*/ 858016 w 1821845"/>
              <a:gd name="connsiteY11" fmla="*/ 397164 h 3129992"/>
              <a:gd name="connsiteX12" fmla="*/ 922670 w 1821845"/>
              <a:gd name="connsiteY12" fmla="*/ 415637 h 3129992"/>
              <a:gd name="connsiteX13" fmla="*/ 996561 w 1821845"/>
              <a:gd name="connsiteY13" fmla="*/ 424873 h 3129992"/>
              <a:gd name="connsiteX14" fmla="*/ 1051979 w 1821845"/>
              <a:gd name="connsiteY14" fmla="*/ 434110 h 3129992"/>
              <a:gd name="connsiteX15" fmla="*/ 1098161 w 1821845"/>
              <a:gd name="connsiteY15" fmla="*/ 443346 h 3129992"/>
              <a:gd name="connsiteX16" fmla="*/ 1125870 w 1821845"/>
              <a:gd name="connsiteY16" fmla="*/ 452582 h 3129992"/>
              <a:gd name="connsiteX17" fmla="*/ 1162816 w 1821845"/>
              <a:gd name="connsiteY17" fmla="*/ 461819 h 3129992"/>
              <a:gd name="connsiteX18" fmla="*/ 1190525 w 1821845"/>
              <a:gd name="connsiteY18" fmla="*/ 480291 h 3129992"/>
              <a:gd name="connsiteX19" fmla="*/ 1245943 w 1821845"/>
              <a:gd name="connsiteY19" fmla="*/ 498764 h 3129992"/>
              <a:gd name="connsiteX20" fmla="*/ 1301361 w 1821845"/>
              <a:gd name="connsiteY20" fmla="*/ 526473 h 3129992"/>
              <a:gd name="connsiteX21" fmla="*/ 1366016 w 1821845"/>
              <a:gd name="connsiteY21" fmla="*/ 554182 h 3129992"/>
              <a:gd name="connsiteX22" fmla="*/ 1421434 w 1821845"/>
              <a:gd name="connsiteY22" fmla="*/ 591128 h 3129992"/>
              <a:gd name="connsiteX23" fmla="*/ 1449143 w 1821845"/>
              <a:gd name="connsiteY23" fmla="*/ 618837 h 3129992"/>
              <a:gd name="connsiteX24" fmla="*/ 1504561 w 1821845"/>
              <a:gd name="connsiteY24" fmla="*/ 646546 h 3129992"/>
              <a:gd name="connsiteX25" fmla="*/ 1532270 w 1821845"/>
              <a:gd name="connsiteY25" fmla="*/ 665019 h 3129992"/>
              <a:gd name="connsiteX26" fmla="*/ 1550743 w 1821845"/>
              <a:gd name="connsiteY26" fmla="*/ 692728 h 3129992"/>
              <a:gd name="connsiteX27" fmla="*/ 1578452 w 1821845"/>
              <a:gd name="connsiteY27" fmla="*/ 720437 h 3129992"/>
              <a:gd name="connsiteX28" fmla="*/ 1606161 w 1821845"/>
              <a:gd name="connsiteY28" fmla="*/ 803564 h 3129992"/>
              <a:gd name="connsiteX29" fmla="*/ 1615398 w 1821845"/>
              <a:gd name="connsiteY29" fmla="*/ 831273 h 3129992"/>
              <a:gd name="connsiteX30" fmla="*/ 1587689 w 1821845"/>
              <a:gd name="connsiteY30" fmla="*/ 979055 h 3129992"/>
              <a:gd name="connsiteX31" fmla="*/ 1578452 w 1821845"/>
              <a:gd name="connsiteY31" fmla="*/ 1006764 h 3129992"/>
              <a:gd name="connsiteX32" fmla="*/ 1541507 w 1821845"/>
              <a:gd name="connsiteY32" fmla="*/ 1062182 h 3129992"/>
              <a:gd name="connsiteX33" fmla="*/ 1495325 w 1821845"/>
              <a:gd name="connsiteY33" fmla="*/ 1117600 h 3129992"/>
              <a:gd name="connsiteX34" fmla="*/ 1467616 w 1821845"/>
              <a:gd name="connsiteY34" fmla="*/ 1126837 h 3129992"/>
              <a:gd name="connsiteX35" fmla="*/ 1430670 w 1821845"/>
              <a:gd name="connsiteY35" fmla="*/ 1154546 h 3129992"/>
              <a:gd name="connsiteX36" fmla="*/ 1402961 w 1821845"/>
              <a:gd name="connsiteY36" fmla="*/ 1163782 h 3129992"/>
              <a:gd name="connsiteX37" fmla="*/ 1375252 w 1821845"/>
              <a:gd name="connsiteY37" fmla="*/ 1191491 h 3129992"/>
              <a:gd name="connsiteX38" fmla="*/ 1319834 w 1821845"/>
              <a:gd name="connsiteY38" fmla="*/ 1237673 h 3129992"/>
              <a:gd name="connsiteX39" fmla="*/ 1301361 w 1821845"/>
              <a:gd name="connsiteY39" fmla="*/ 1293091 h 3129992"/>
              <a:gd name="connsiteX40" fmla="*/ 1273652 w 1821845"/>
              <a:gd name="connsiteY40" fmla="*/ 1320800 h 3129992"/>
              <a:gd name="connsiteX41" fmla="*/ 1255179 w 1821845"/>
              <a:gd name="connsiteY41" fmla="*/ 1348510 h 3129992"/>
              <a:gd name="connsiteX42" fmla="*/ 1208998 w 1821845"/>
              <a:gd name="connsiteY42" fmla="*/ 1431637 h 3129992"/>
              <a:gd name="connsiteX43" fmla="*/ 1181289 w 1821845"/>
              <a:gd name="connsiteY43" fmla="*/ 1459346 h 3129992"/>
              <a:gd name="connsiteX44" fmla="*/ 1162816 w 1821845"/>
              <a:gd name="connsiteY44" fmla="*/ 1487055 h 3129992"/>
              <a:gd name="connsiteX45" fmla="*/ 1135107 w 1821845"/>
              <a:gd name="connsiteY45" fmla="*/ 1514764 h 3129992"/>
              <a:gd name="connsiteX46" fmla="*/ 1098161 w 1821845"/>
              <a:gd name="connsiteY46" fmla="*/ 1579419 h 3129992"/>
              <a:gd name="connsiteX47" fmla="*/ 1088925 w 1821845"/>
              <a:gd name="connsiteY47" fmla="*/ 2004291 h 3129992"/>
              <a:gd name="connsiteX48" fmla="*/ 1070452 w 1821845"/>
              <a:gd name="connsiteY48" fmla="*/ 2096655 h 3129992"/>
              <a:gd name="connsiteX49" fmla="*/ 1051979 w 1821845"/>
              <a:gd name="connsiteY49" fmla="*/ 2124364 h 3129992"/>
              <a:gd name="connsiteX50" fmla="*/ 1024270 w 1821845"/>
              <a:gd name="connsiteY50" fmla="*/ 2189019 h 3129992"/>
              <a:gd name="connsiteX51" fmla="*/ 978089 w 1821845"/>
              <a:gd name="connsiteY51" fmla="*/ 2262910 h 3129992"/>
              <a:gd name="connsiteX52" fmla="*/ 968852 w 1821845"/>
              <a:gd name="connsiteY52" fmla="*/ 2290619 h 3129992"/>
              <a:gd name="connsiteX53" fmla="*/ 931907 w 1821845"/>
              <a:gd name="connsiteY53" fmla="*/ 2327564 h 3129992"/>
              <a:gd name="connsiteX54" fmla="*/ 858016 w 1821845"/>
              <a:gd name="connsiteY54" fmla="*/ 2456873 h 3129992"/>
              <a:gd name="connsiteX55" fmla="*/ 821070 w 1821845"/>
              <a:gd name="connsiteY55" fmla="*/ 2512291 h 3129992"/>
              <a:gd name="connsiteX56" fmla="*/ 793361 w 1821845"/>
              <a:gd name="connsiteY56" fmla="*/ 2530764 h 3129992"/>
              <a:gd name="connsiteX57" fmla="*/ 710234 w 1821845"/>
              <a:gd name="connsiteY57" fmla="*/ 2613891 h 3129992"/>
              <a:gd name="connsiteX58" fmla="*/ 682525 w 1821845"/>
              <a:gd name="connsiteY58" fmla="*/ 2632364 h 3129992"/>
              <a:gd name="connsiteX59" fmla="*/ 664052 w 1821845"/>
              <a:gd name="connsiteY59" fmla="*/ 2660073 h 3129992"/>
              <a:gd name="connsiteX60" fmla="*/ 627107 w 1821845"/>
              <a:gd name="connsiteY60" fmla="*/ 2669310 h 3129992"/>
              <a:gd name="connsiteX61" fmla="*/ 599398 w 1821845"/>
              <a:gd name="connsiteY61" fmla="*/ 2678546 h 3129992"/>
              <a:gd name="connsiteX62" fmla="*/ 516270 w 1821845"/>
              <a:gd name="connsiteY62" fmla="*/ 2715491 h 3129992"/>
              <a:gd name="connsiteX63" fmla="*/ 460852 w 1821845"/>
              <a:gd name="connsiteY63" fmla="*/ 2733964 h 3129992"/>
              <a:gd name="connsiteX64" fmla="*/ 396198 w 1821845"/>
              <a:gd name="connsiteY64" fmla="*/ 2743200 h 3129992"/>
              <a:gd name="connsiteX65" fmla="*/ 368489 w 1821845"/>
              <a:gd name="connsiteY65" fmla="*/ 2752437 h 3129992"/>
              <a:gd name="connsiteX66" fmla="*/ 331543 w 1821845"/>
              <a:gd name="connsiteY66" fmla="*/ 2761673 h 3129992"/>
              <a:gd name="connsiteX67" fmla="*/ 294598 w 1821845"/>
              <a:gd name="connsiteY67" fmla="*/ 2780146 h 3129992"/>
              <a:gd name="connsiteX68" fmla="*/ 229943 w 1821845"/>
              <a:gd name="connsiteY68" fmla="*/ 2798619 h 3129992"/>
              <a:gd name="connsiteX69" fmla="*/ 146816 w 1821845"/>
              <a:gd name="connsiteY69" fmla="*/ 2854037 h 3129992"/>
              <a:gd name="connsiteX70" fmla="*/ 119107 w 1821845"/>
              <a:gd name="connsiteY70" fmla="*/ 2872510 h 3129992"/>
              <a:gd name="connsiteX71" fmla="*/ 91398 w 1821845"/>
              <a:gd name="connsiteY71" fmla="*/ 2890982 h 3129992"/>
              <a:gd name="connsiteX72" fmla="*/ 72925 w 1821845"/>
              <a:gd name="connsiteY72" fmla="*/ 2946400 h 3129992"/>
              <a:gd name="connsiteX73" fmla="*/ 54452 w 1821845"/>
              <a:gd name="connsiteY73" fmla="*/ 2974110 h 3129992"/>
              <a:gd name="connsiteX74" fmla="*/ 8270 w 1821845"/>
              <a:gd name="connsiteY74" fmla="*/ 3057237 h 3129992"/>
              <a:gd name="connsiteX75" fmla="*/ 26743 w 1821845"/>
              <a:gd name="connsiteY75" fmla="*/ 3084946 h 3129992"/>
              <a:gd name="connsiteX76" fmla="*/ 54452 w 1821845"/>
              <a:gd name="connsiteY76" fmla="*/ 3094182 h 3129992"/>
              <a:gd name="connsiteX77" fmla="*/ 109870 w 1821845"/>
              <a:gd name="connsiteY77" fmla="*/ 3121891 h 3129992"/>
              <a:gd name="connsiteX78" fmla="*/ 285361 w 1821845"/>
              <a:gd name="connsiteY78" fmla="*/ 3103419 h 3129992"/>
              <a:gd name="connsiteX79" fmla="*/ 331543 w 1821845"/>
              <a:gd name="connsiteY79" fmla="*/ 3075710 h 3129992"/>
              <a:gd name="connsiteX80" fmla="*/ 359252 w 1821845"/>
              <a:gd name="connsiteY80" fmla="*/ 3057237 h 3129992"/>
              <a:gd name="connsiteX81" fmla="*/ 396198 w 1821845"/>
              <a:gd name="connsiteY81" fmla="*/ 3029528 h 3129992"/>
              <a:gd name="connsiteX82" fmla="*/ 433143 w 1821845"/>
              <a:gd name="connsiteY82" fmla="*/ 3011055 h 3129992"/>
              <a:gd name="connsiteX83" fmla="*/ 451616 w 1821845"/>
              <a:gd name="connsiteY83" fmla="*/ 2983346 h 3129992"/>
              <a:gd name="connsiteX84" fmla="*/ 543979 w 1821845"/>
              <a:gd name="connsiteY84" fmla="*/ 2927928 h 3129992"/>
              <a:gd name="connsiteX85" fmla="*/ 571689 w 1821845"/>
              <a:gd name="connsiteY85" fmla="*/ 2918691 h 3129992"/>
              <a:gd name="connsiteX86" fmla="*/ 599398 w 1821845"/>
              <a:gd name="connsiteY86" fmla="*/ 2900219 h 3129992"/>
              <a:gd name="connsiteX87" fmla="*/ 627107 w 1821845"/>
              <a:gd name="connsiteY87" fmla="*/ 2890982 h 3129992"/>
              <a:gd name="connsiteX88" fmla="*/ 654816 w 1821845"/>
              <a:gd name="connsiteY88" fmla="*/ 2872510 h 3129992"/>
              <a:gd name="connsiteX89" fmla="*/ 700998 w 1821845"/>
              <a:gd name="connsiteY89" fmla="*/ 2863273 h 3129992"/>
              <a:gd name="connsiteX90" fmla="*/ 737943 w 1821845"/>
              <a:gd name="connsiteY90" fmla="*/ 2844800 h 3129992"/>
              <a:gd name="connsiteX91" fmla="*/ 830307 w 1821845"/>
              <a:gd name="connsiteY91" fmla="*/ 2817091 h 3129992"/>
              <a:gd name="connsiteX92" fmla="*/ 858016 w 1821845"/>
              <a:gd name="connsiteY92" fmla="*/ 2807855 h 3129992"/>
              <a:gd name="connsiteX93" fmla="*/ 913434 w 1821845"/>
              <a:gd name="connsiteY93" fmla="*/ 2770910 h 3129992"/>
              <a:gd name="connsiteX94" fmla="*/ 950379 w 1821845"/>
              <a:gd name="connsiteY94" fmla="*/ 2715491 h 3129992"/>
              <a:gd name="connsiteX95" fmla="*/ 1015034 w 1821845"/>
              <a:gd name="connsiteY95" fmla="*/ 2613891 h 3129992"/>
              <a:gd name="connsiteX96" fmla="*/ 1051979 w 1821845"/>
              <a:gd name="connsiteY96" fmla="*/ 2567710 h 3129992"/>
              <a:gd name="connsiteX97" fmla="*/ 1070452 w 1821845"/>
              <a:gd name="connsiteY97" fmla="*/ 2540000 h 3129992"/>
              <a:gd name="connsiteX98" fmla="*/ 1079689 w 1821845"/>
              <a:gd name="connsiteY98" fmla="*/ 2503055 h 3129992"/>
              <a:gd name="connsiteX99" fmla="*/ 1107398 w 1821845"/>
              <a:gd name="connsiteY99" fmla="*/ 2419928 h 3129992"/>
              <a:gd name="connsiteX100" fmla="*/ 1125870 w 1821845"/>
              <a:gd name="connsiteY100" fmla="*/ 2346037 h 3129992"/>
              <a:gd name="connsiteX101" fmla="*/ 1135107 w 1821845"/>
              <a:gd name="connsiteY101" fmla="*/ 2309091 h 3129992"/>
              <a:gd name="connsiteX102" fmla="*/ 1153579 w 1821845"/>
              <a:gd name="connsiteY102" fmla="*/ 2272146 h 3129992"/>
              <a:gd name="connsiteX103" fmla="*/ 1162816 w 1821845"/>
              <a:gd name="connsiteY103" fmla="*/ 2235200 h 3129992"/>
              <a:gd name="connsiteX104" fmla="*/ 1181289 w 1821845"/>
              <a:gd name="connsiteY104" fmla="*/ 2179782 h 3129992"/>
              <a:gd name="connsiteX105" fmla="*/ 1190525 w 1821845"/>
              <a:gd name="connsiteY105" fmla="*/ 2133600 h 3129992"/>
              <a:gd name="connsiteX106" fmla="*/ 1227470 w 1821845"/>
              <a:gd name="connsiteY106" fmla="*/ 2041237 h 3129992"/>
              <a:gd name="connsiteX107" fmla="*/ 1236707 w 1821845"/>
              <a:gd name="connsiteY107" fmla="*/ 2004291 h 3129992"/>
              <a:gd name="connsiteX108" fmla="*/ 1245943 w 1821845"/>
              <a:gd name="connsiteY108" fmla="*/ 1976582 h 3129992"/>
              <a:gd name="connsiteX109" fmla="*/ 1255179 w 1821845"/>
              <a:gd name="connsiteY109" fmla="*/ 1939637 h 3129992"/>
              <a:gd name="connsiteX110" fmla="*/ 1264416 w 1821845"/>
              <a:gd name="connsiteY110" fmla="*/ 1911928 h 3129992"/>
              <a:gd name="connsiteX111" fmla="*/ 1273652 w 1821845"/>
              <a:gd name="connsiteY111" fmla="*/ 1865746 h 3129992"/>
              <a:gd name="connsiteX112" fmla="*/ 1282889 w 1821845"/>
              <a:gd name="connsiteY112" fmla="*/ 1828800 h 3129992"/>
              <a:gd name="connsiteX113" fmla="*/ 1301361 w 1821845"/>
              <a:gd name="connsiteY113" fmla="*/ 1754910 h 3129992"/>
              <a:gd name="connsiteX114" fmla="*/ 1310598 w 1821845"/>
              <a:gd name="connsiteY114" fmla="*/ 1717964 h 3129992"/>
              <a:gd name="connsiteX115" fmla="*/ 1329070 w 1821845"/>
              <a:gd name="connsiteY115" fmla="*/ 1690255 h 3129992"/>
              <a:gd name="connsiteX116" fmla="*/ 1356779 w 1821845"/>
              <a:gd name="connsiteY116" fmla="*/ 1616364 h 3129992"/>
              <a:gd name="connsiteX117" fmla="*/ 1375252 w 1821845"/>
              <a:gd name="connsiteY117" fmla="*/ 1542473 h 3129992"/>
              <a:gd name="connsiteX118" fmla="*/ 1412198 w 1821845"/>
              <a:gd name="connsiteY118" fmla="*/ 1524000 h 3129992"/>
              <a:gd name="connsiteX119" fmla="*/ 1458379 w 1821845"/>
              <a:gd name="connsiteY119" fmla="*/ 1496291 h 3129992"/>
              <a:gd name="connsiteX120" fmla="*/ 1486089 w 1821845"/>
              <a:gd name="connsiteY120" fmla="*/ 1487055 h 3129992"/>
              <a:gd name="connsiteX121" fmla="*/ 1523034 w 1821845"/>
              <a:gd name="connsiteY121" fmla="*/ 1468582 h 3129992"/>
              <a:gd name="connsiteX122" fmla="*/ 1559979 w 1821845"/>
              <a:gd name="connsiteY122" fmla="*/ 1403928 h 3129992"/>
              <a:gd name="connsiteX123" fmla="*/ 1587689 w 1821845"/>
              <a:gd name="connsiteY123" fmla="*/ 1320800 h 3129992"/>
              <a:gd name="connsiteX124" fmla="*/ 1596925 w 1821845"/>
              <a:gd name="connsiteY124" fmla="*/ 1293091 h 3129992"/>
              <a:gd name="connsiteX125" fmla="*/ 1606161 w 1821845"/>
              <a:gd name="connsiteY125" fmla="*/ 1256146 h 3129992"/>
              <a:gd name="connsiteX126" fmla="*/ 1615398 w 1821845"/>
              <a:gd name="connsiteY126" fmla="*/ 1209964 h 3129992"/>
              <a:gd name="connsiteX127" fmla="*/ 1643107 w 1821845"/>
              <a:gd name="connsiteY127" fmla="*/ 1154546 h 3129992"/>
              <a:gd name="connsiteX128" fmla="*/ 1689289 w 1821845"/>
              <a:gd name="connsiteY128" fmla="*/ 997528 h 3129992"/>
              <a:gd name="connsiteX129" fmla="*/ 1716998 w 1821845"/>
              <a:gd name="connsiteY129" fmla="*/ 960582 h 3129992"/>
              <a:gd name="connsiteX130" fmla="*/ 1763179 w 1821845"/>
              <a:gd name="connsiteY130" fmla="*/ 886691 h 3129992"/>
              <a:gd name="connsiteX131" fmla="*/ 1772416 w 1821845"/>
              <a:gd name="connsiteY131" fmla="*/ 849746 h 3129992"/>
              <a:gd name="connsiteX132" fmla="*/ 1790889 w 1821845"/>
              <a:gd name="connsiteY132" fmla="*/ 785091 h 3129992"/>
              <a:gd name="connsiteX133" fmla="*/ 1809361 w 1821845"/>
              <a:gd name="connsiteY133" fmla="*/ 683491 h 3129992"/>
              <a:gd name="connsiteX134" fmla="*/ 1781652 w 1821845"/>
              <a:gd name="connsiteY134" fmla="*/ 526473 h 3129992"/>
              <a:gd name="connsiteX135" fmla="*/ 1753943 w 1821845"/>
              <a:gd name="connsiteY135" fmla="*/ 517237 h 3129992"/>
              <a:gd name="connsiteX136" fmla="*/ 1698525 w 1821845"/>
              <a:gd name="connsiteY136" fmla="*/ 480291 h 3129992"/>
              <a:gd name="connsiteX137" fmla="*/ 1643107 w 1821845"/>
              <a:gd name="connsiteY137" fmla="*/ 461819 h 3129992"/>
              <a:gd name="connsiteX138" fmla="*/ 1596925 w 1821845"/>
              <a:gd name="connsiteY138" fmla="*/ 443346 h 3129992"/>
              <a:gd name="connsiteX139" fmla="*/ 1513798 w 1821845"/>
              <a:gd name="connsiteY139" fmla="*/ 424873 h 3129992"/>
              <a:gd name="connsiteX140" fmla="*/ 1486089 w 1821845"/>
              <a:gd name="connsiteY140" fmla="*/ 406400 h 3129992"/>
              <a:gd name="connsiteX141" fmla="*/ 1430670 w 1821845"/>
              <a:gd name="connsiteY141" fmla="*/ 387928 h 3129992"/>
              <a:gd name="connsiteX142" fmla="*/ 1393725 w 1821845"/>
              <a:gd name="connsiteY142" fmla="*/ 378691 h 3129992"/>
              <a:gd name="connsiteX143" fmla="*/ 1319834 w 1821845"/>
              <a:gd name="connsiteY143" fmla="*/ 341746 h 3129992"/>
              <a:gd name="connsiteX144" fmla="*/ 1273652 w 1821845"/>
              <a:gd name="connsiteY144" fmla="*/ 332510 h 3129992"/>
              <a:gd name="connsiteX145" fmla="*/ 1245943 w 1821845"/>
              <a:gd name="connsiteY145" fmla="*/ 323273 h 3129992"/>
              <a:gd name="connsiteX146" fmla="*/ 1208998 w 1821845"/>
              <a:gd name="connsiteY146" fmla="*/ 314037 h 3129992"/>
              <a:gd name="connsiteX147" fmla="*/ 1181289 w 1821845"/>
              <a:gd name="connsiteY147" fmla="*/ 286328 h 3129992"/>
              <a:gd name="connsiteX148" fmla="*/ 1107398 w 1821845"/>
              <a:gd name="connsiteY148" fmla="*/ 267855 h 3129992"/>
              <a:gd name="connsiteX149" fmla="*/ 1033507 w 1821845"/>
              <a:gd name="connsiteY149" fmla="*/ 249382 h 3129992"/>
              <a:gd name="connsiteX150" fmla="*/ 959616 w 1821845"/>
              <a:gd name="connsiteY150" fmla="*/ 212437 h 3129992"/>
              <a:gd name="connsiteX151" fmla="*/ 894961 w 1821845"/>
              <a:gd name="connsiteY151" fmla="*/ 193964 h 3129992"/>
              <a:gd name="connsiteX152" fmla="*/ 867252 w 1821845"/>
              <a:gd name="connsiteY152" fmla="*/ 184728 h 3129992"/>
              <a:gd name="connsiteX153" fmla="*/ 830307 w 1821845"/>
              <a:gd name="connsiteY153" fmla="*/ 166255 h 3129992"/>
              <a:gd name="connsiteX154" fmla="*/ 784125 w 1821845"/>
              <a:gd name="connsiteY154" fmla="*/ 147782 h 3129992"/>
              <a:gd name="connsiteX155" fmla="*/ 719470 w 1821845"/>
              <a:gd name="connsiteY155" fmla="*/ 101600 h 3129992"/>
              <a:gd name="connsiteX156" fmla="*/ 664052 w 1821845"/>
              <a:gd name="connsiteY156" fmla="*/ 64655 h 3129992"/>
              <a:gd name="connsiteX157" fmla="*/ 580925 w 1821845"/>
              <a:gd name="connsiteY157" fmla="*/ 18473 h 3129992"/>
              <a:gd name="connsiteX158" fmla="*/ 534743 w 1821845"/>
              <a:gd name="connsiteY158" fmla="*/ 9237 h 3129992"/>
              <a:gd name="connsiteX159" fmla="*/ 534743 w 1821845"/>
              <a:gd name="connsiteY159" fmla="*/ 0 h 3129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</a:cxnLst>
            <a:rect l="l" t="t" r="r" b="b"/>
            <a:pathLst>
              <a:path w="1821845" h="3129992">
                <a:moveTo>
                  <a:pt x="534743" y="0"/>
                </a:moveTo>
                <a:lnTo>
                  <a:pt x="534743" y="0"/>
                </a:lnTo>
                <a:cubicBezTo>
                  <a:pt x="528585" y="27709"/>
                  <a:pt x="516270" y="54743"/>
                  <a:pt x="516270" y="83128"/>
                </a:cubicBezTo>
                <a:cubicBezTo>
                  <a:pt x="516270" y="102600"/>
                  <a:pt x="528585" y="120073"/>
                  <a:pt x="534743" y="138546"/>
                </a:cubicBezTo>
                <a:lnTo>
                  <a:pt x="543979" y="166255"/>
                </a:lnTo>
                <a:cubicBezTo>
                  <a:pt x="551516" y="188866"/>
                  <a:pt x="557424" y="210939"/>
                  <a:pt x="571689" y="230910"/>
                </a:cubicBezTo>
                <a:cubicBezTo>
                  <a:pt x="579281" y="241539"/>
                  <a:pt x="591036" y="248584"/>
                  <a:pt x="599398" y="258619"/>
                </a:cubicBezTo>
                <a:cubicBezTo>
                  <a:pt x="633320" y="299326"/>
                  <a:pt x="599405" y="279405"/>
                  <a:pt x="654816" y="314037"/>
                </a:cubicBezTo>
                <a:cubicBezTo>
                  <a:pt x="699378" y="341888"/>
                  <a:pt x="679470" y="324603"/>
                  <a:pt x="719470" y="341746"/>
                </a:cubicBezTo>
                <a:cubicBezTo>
                  <a:pt x="732126" y="347170"/>
                  <a:pt x="743632" y="355105"/>
                  <a:pt x="756416" y="360219"/>
                </a:cubicBezTo>
                <a:cubicBezTo>
                  <a:pt x="774495" y="367451"/>
                  <a:pt x="793534" y="372037"/>
                  <a:pt x="811834" y="378691"/>
                </a:cubicBezTo>
                <a:cubicBezTo>
                  <a:pt x="827416" y="384357"/>
                  <a:pt x="842492" y="391342"/>
                  <a:pt x="858016" y="397164"/>
                </a:cubicBezTo>
                <a:cubicBezTo>
                  <a:pt x="875580" y="403750"/>
                  <a:pt x="905209" y="412727"/>
                  <a:pt x="922670" y="415637"/>
                </a:cubicBezTo>
                <a:cubicBezTo>
                  <a:pt x="947154" y="419718"/>
                  <a:pt x="971988" y="421363"/>
                  <a:pt x="996561" y="424873"/>
                </a:cubicBezTo>
                <a:cubicBezTo>
                  <a:pt x="1015100" y="427522"/>
                  <a:pt x="1033554" y="430760"/>
                  <a:pt x="1051979" y="434110"/>
                </a:cubicBezTo>
                <a:cubicBezTo>
                  <a:pt x="1067425" y="436918"/>
                  <a:pt x="1082931" y="439539"/>
                  <a:pt x="1098161" y="443346"/>
                </a:cubicBezTo>
                <a:cubicBezTo>
                  <a:pt x="1107606" y="445707"/>
                  <a:pt x="1116509" y="449907"/>
                  <a:pt x="1125870" y="452582"/>
                </a:cubicBezTo>
                <a:cubicBezTo>
                  <a:pt x="1138076" y="456069"/>
                  <a:pt x="1150501" y="458740"/>
                  <a:pt x="1162816" y="461819"/>
                </a:cubicBezTo>
                <a:cubicBezTo>
                  <a:pt x="1172052" y="467976"/>
                  <a:pt x="1180381" y="475783"/>
                  <a:pt x="1190525" y="480291"/>
                </a:cubicBezTo>
                <a:cubicBezTo>
                  <a:pt x="1208319" y="488199"/>
                  <a:pt x="1245943" y="498764"/>
                  <a:pt x="1245943" y="498764"/>
                </a:cubicBezTo>
                <a:cubicBezTo>
                  <a:pt x="1325354" y="551705"/>
                  <a:pt x="1224881" y="488233"/>
                  <a:pt x="1301361" y="526473"/>
                </a:cubicBezTo>
                <a:cubicBezTo>
                  <a:pt x="1365147" y="558366"/>
                  <a:pt x="1289123" y="534960"/>
                  <a:pt x="1366016" y="554182"/>
                </a:cubicBezTo>
                <a:cubicBezTo>
                  <a:pt x="1384489" y="566497"/>
                  <a:pt x="1403909" y="577498"/>
                  <a:pt x="1421434" y="591128"/>
                </a:cubicBezTo>
                <a:cubicBezTo>
                  <a:pt x="1431745" y="599147"/>
                  <a:pt x="1439108" y="610475"/>
                  <a:pt x="1449143" y="618837"/>
                </a:cubicBezTo>
                <a:cubicBezTo>
                  <a:pt x="1473017" y="638732"/>
                  <a:pt x="1476789" y="637289"/>
                  <a:pt x="1504561" y="646546"/>
                </a:cubicBezTo>
                <a:cubicBezTo>
                  <a:pt x="1513797" y="652704"/>
                  <a:pt x="1524421" y="657170"/>
                  <a:pt x="1532270" y="665019"/>
                </a:cubicBezTo>
                <a:cubicBezTo>
                  <a:pt x="1540119" y="672868"/>
                  <a:pt x="1543636" y="684200"/>
                  <a:pt x="1550743" y="692728"/>
                </a:cubicBezTo>
                <a:cubicBezTo>
                  <a:pt x="1559105" y="702763"/>
                  <a:pt x="1569216" y="711201"/>
                  <a:pt x="1578452" y="720437"/>
                </a:cubicBezTo>
                <a:lnTo>
                  <a:pt x="1606161" y="803564"/>
                </a:lnTo>
                <a:lnTo>
                  <a:pt x="1615398" y="831273"/>
                </a:lnTo>
                <a:cubicBezTo>
                  <a:pt x="1607803" y="892029"/>
                  <a:pt x="1607280" y="920285"/>
                  <a:pt x="1587689" y="979055"/>
                </a:cubicBezTo>
                <a:cubicBezTo>
                  <a:pt x="1584610" y="988291"/>
                  <a:pt x="1583180" y="998253"/>
                  <a:pt x="1578452" y="1006764"/>
                </a:cubicBezTo>
                <a:cubicBezTo>
                  <a:pt x="1567670" y="1026171"/>
                  <a:pt x="1553822" y="1043709"/>
                  <a:pt x="1541507" y="1062182"/>
                </a:cubicBezTo>
                <a:cubicBezTo>
                  <a:pt x="1527877" y="1082628"/>
                  <a:pt x="1516659" y="1103377"/>
                  <a:pt x="1495325" y="1117600"/>
                </a:cubicBezTo>
                <a:cubicBezTo>
                  <a:pt x="1487224" y="1123001"/>
                  <a:pt x="1476852" y="1123758"/>
                  <a:pt x="1467616" y="1126837"/>
                </a:cubicBezTo>
                <a:cubicBezTo>
                  <a:pt x="1455301" y="1136073"/>
                  <a:pt x="1444036" y="1146909"/>
                  <a:pt x="1430670" y="1154546"/>
                </a:cubicBezTo>
                <a:cubicBezTo>
                  <a:pt x="1422217" y="1159376"/>
                  <a:pt x="1411062" y="1158382"/>
                  <a:pt x="1402961" y="1163782"/>
                </a:cubicBezTo>
                <a:cubicBezTo>
                  <a:pt x="1392093" y="1171028"/>
                  <a:pt x="1385287" y="1183129"/>
                  <a:pt x="1375252" y="1191491"/>
                </a:cubicBezTo>
                <a:cubicBezTo>
                  <a:pt x="1298097" y="1255787"/>
                  <a:pt x="1400786" y="1156721"/>
                  <a:pt x="1319834" y="1237673"/>
                </a:cubicBezTo>
                <a:lnTo>
                  <a:pt x="1301361" y="1293091"/>
                </a:lnTo>
                <a:cubicBezTo>
                  <a:pt x="1297230" y="1305483"/>
                  <a:pt x="1282014" y="1310765"/>
                  <a:pt x="1273652" y="1320800"/>
                </a:cubicBezTo>
                <a:cubicBezTo>
                  <a:pt x="1266545" y="1329328"/>
                  <a:pt x="1261337" y="1339273"/>
                  <a:pt x="1255179" y="1348510"/>
                </a:cubicBezTo>
                <a:cubicBezTo>
                  <a:pt x="1238923" y="1397281"/>
                  <a:pt x="1251343" y="1368118"/>
                  <a:pt x="1208998" y="1431637"/>
                </a:cubicBezTo>
                <a:cubicBezTo>
                  <a:pt x="1201752" y="1442505"/>
                  <a:pt x="1189651" y="1449311"/>
                  <a:pt x="1181289" y="1459346"/>
                </a:cubicBezTo>
                <a:cubicBezTo>
                  <a:pt x="1174182" y="1467874"/>
                  <a:pt x="1169923" y="1478527"/>
                  <a:pt x="1162816" y="1487055"/>
                </a:cubicBezTo>
                <a:cubicBezTo>
                  <a:pt x="1154454" y="1497090"/>
                  <a:pt x="1143469" y="1504729"/>
                  <a:pt x="1135107" y="1514764"/>
                </a:cubicBezTo>
                <a:cubicBezTo>
                  <a:pt x="1118787" y="1534348"/>
                  <a:pt x="1109454" y="1556833"/>
                  <a:pt x="1098161" y="1579419"/>
                </a:cubicBezTo>
                <a:cubicBezTo>
                  <a:pt x="1095082" y="1721043"/>
                  <a:pt x="1094267" y="1862734"/>
                  <a:pt x="1088925" y="2004291"/>
                </a:cubicBezTo>
                <a:cubicBezTo>
                  <a:pt x="1088230" y="2022704"/>
                  <a:pt x="1082138" y="2073283"/>
                  <a:pt x="1070452" y="2096655"/>
                </a:cubicBezTo>
                <a:cubicBezTo>
                  <a:pt x="1065487" y="2106584"/>
                  <a:pt x="1058137" y="2115128"/>
                  <a:pt x="1051979" y="2124364"/>
                </a:cubicBezTo>
                <a:cubicBezTo>
                  <a:pt x="1041975" y="2154376"/>
                  <a:pt x="1042025" y="2158581"/>
                  <a:pt x="1024270" y="2189019"/>
                </a:cubicBezTo>
                <a:cubicBezTo>
                  <a:pt x="1009635" y="2214108"/>
                  <a:pt x="987274" y="2235356"/>
                  <a:pt x="978089" y="2262910"/>
                </a:cubicBezTo>
                <a:cubicBezTo>
                  <a:pt x="975010" y="2272146"/>
                  <a:pt x="974511" y="2282697"/>
                  <a:pt x="968852" y="2290619"/>
                </a:cubicBezTo>
                <a:cubicBezTo>
                  <a:pt x="958729" y="2304791"/>
                  <a:pt x="942357" y="2313631"/>
                  <a:pt x="931907" y="2327564"/>
                </a:cubicBezTo>
                <a:cubicBezTo>
                  <a:pt x="871838" y="2407656"/>
                  <a:pt x="900805" y="2383520"/>
                  <a:pt x="858016" y="2456873"/>
                </a:cubicBezTo>
                <a:cubicBezTo>
                  <a:pt x="846829" y="2476050"/>
                  <a:pt x="839543" y="2499976"/>
                  <a:pt x="821070" y="2512291"/>
                </a:cubicBezTo>
                <a:cubicBezTo>
                  <a:pt x="811834" y="2518449"/>
                  <a:pt x="801658" y="2523389"/>
                  <a:pt x="793361" y="2530764"/>
                </a:cubicBezTo>
                <a:lnTo>
                  <a:pt x="710234" y="2613891"/>
                </a:lnTo>
                <a:cubicBezTo>
                  <a:pt x="702385" y="2621740"/>
                  <a:pt x="691761" y="2626206"/>
                  <a:pt x="682525" y="2632364"/>
                </a:cubicBezTo>
                <a:cubicBezTo>
                  <a:pt x="676367" y="2641600"/>
                  <a:pt x="673288" y="2653915"/>
                  <a:pt x="664052" y="2660073"/>
                </a:cubicBezTo>
                <a:cubicBezTo>
                  <a:pt x="653490" y="2667114"/>
                  <a:pt x="639313" y="2665823"/>
                  <a:pt x="627107" y="2669310"/>
                </a:cubicBezTo>
                <a:cubicBezTo>
                  <a:pt x="617746" y="2671985"/>
                  <a:pt x="608634" y="2675467"/>
                  <a:pt x="599398" y="2678546"/>
                </a:cubicBezTo>
                <a:cubicBezTo>
                  <a:pt x="555486" y="2707821"/>
                  <a:pt x="582223" y="2693507"/>
                  <a:pt x="516270" y="2715491"/>
                </a:cubicBezTo>
                <a:lnTo>
                  <a:pt x="460852" y="2733964"/>
                </a:lnTo>
                <a:cubicBezTo>
                  <a:pt x="440199" y="2740848"/>
                  <a:pt x="417749" y="2740121"/>
                  <a:pt x="396198" y="2743200"/>
                </a:cubicBezTo>
                <a:cubicBezTo>
                  <a:pt x="386962" y="2746279"/>
                  <a:pt x="377850" y="2749762"/>
                  <a:pt x="368489" y="2752437"/>
                </a:cubicBezTo>
                <a:cubicBezTo>
                  <a:pt x="356283" y="2755924"/>
                  <a:pt x="343429" y="2757216"/>
                  <a:pt x="331543" y="2761673"/>
                </a:cubicBezTo>
                <a:cubicBezTo>
                  <a:pt x="318651" y="2766507"/>
                  <a:pt x="307253" y="2774722"/>
                  <a:pt x="294598" y="2780146"/>
                </a:cubicBezTo>
                <a:cubicBezTo>
                  <a:pt x="276052" y="2788095"/>
                  <a:pt x="248685" y="2793933"/>
                  <a:pt x="229943" y="2798619"/>
                </a:cubicBezTo>
                <a:lnTo>
                  <a:pt x="146816" y="2854037"/>
                </a:lnTo>
                <a:lnTo>
                  <a:pt x="119107" y="2872510"/>
                </a:lnTo>
                <a:lnTo>
                  <a:pt x="91398" y="2890982"/>
                </a:lnTo>
                <a:lnTo>
                  <a:pt x="72925" y="2946400"/>
                </a:lnTo>
                <a:cubicBezTo>
                  <a:pt x="69414" y="2956931"/>
                  <a:pt x="59843" y="2964406"/>
                  <a:pt x="54452" y="2974110"/>
                </a:cubicBezTo>
                <a:cubicBezTo>
                  <a:pt x="0" y="3072124"/>
                  <a:pt x="49905" y="2994785"/>
                  <a:pt x="8270" y="3057237"/>
                </a:cubicBezTo>
                <a:cubicBezTo>
                  <a:pt x="14428" y="3066473"/>
                  <a:pt x="18075" y="3078011"/>
                  <a:pt x="26743" y="3084946"/>
                </a:cubicBezTo>
                <a:cubicBezTo>
                  <a:pt x="34346" y="3091028"/>
                  <a:pt x="45744" y="3089828"/>
                  <a:pt x="54452" y="3094182"/>
                </a:cubicBezTo>
                <a:cubicBezTo>
                  <a:pt x="126071" y="3129992"/>
                  <a:pt x="40223" y="3098676"/>
                  <a:pt x="109870" y="3121891"/>
                </a:cubicBezTo>
                <a:cubicBezTo>
                  <a:pt x="168367" y="3115734"/>
                  <a:pt x="227777" y="3115415"/>
                  <a:pt x="285361" y="3103419"/>
                </a:cubicBezTo>
                <a:cubicBezTo>
                  <a:pt x="302936" y="3099758"/>
                  <a:pt x="316319" y="3085225"/>
                  <a:pt x="331543" y="3075710"/>
                </a:cubicBezTo>
                <a:cubicBezTo>
                  <a:pt x="340956" y="3069827"/>
                  <a:pt x="350219" y="3063689"/>
                  <a:pt x="359252" y="3057237"/>
                </a:cubicBezTo>
                <a:cubicBezTo>
                  <a:pt x="371779" y="3048289"/>
                  <a:pt x="383144" y="3037687"/>
                  <a:pt x="396198" y="3029528"/>
                </a:cubicBezTo>
                <a:cubicBezTo>
                  <a:pt x="407874" y="3022231"/>
                  <a:pt x="420828" y="3017213"/>
                  <a:pt x="433143" y="3011055"/>
                </a:cubicBezTo>
                <a:cubicBezTo>
                  <a:pt x="439301" y="3001819"/>
                  <a:pt x="443262" y="2990656"/>
                  <a:pt x="451616" y="2983346"/>
                </a:cubicBezTo>
                <a:cubicBezTo>
                  <a:pt x="472631" y="2964958"/>
                  <a:pt x="515616" y="2940083"/>
                  <a:pt x="543979" y="2927928"/>
                </a:cubicBezTo>
                <a:cubicBezTo>
                  <a:pt x="552928" y="2924093"/>
                  <a:pt x="562981" y="2923045"/>
                  <a:pt x="571689" y="2918691"/>
                </a:cubicBezTo>
                <a:cubicBezTo>
                  <a:pt x="581618" y="2913727"/>
                  <a:pt x="589469" y="2905183"/>
                  <a:pt x="599398" y="2900219"/>
                </a:cubicBezTo>
                <a:cubicBezTo>
                  <a:pt x="608106" y="2895865"/>
                  <a:pt x="618399" y="2895336"/>
                  <a:pt x="627107" y="2890982"/>
                </a:cubicBezTo>
                <a:cubicBezTo>
                  <a:pt x="637036" y="2886018"/>
                  <a:pt x="644422" y="2876408"/>
                  <a:pt x="654816" y="2872510"/>
                </a:cubicBezTo>
                <a:cubicBezTo>
                  <a:pt x="669515" y="2866998"/>
                  <a:pt x="685604" y="2866352"/>
                  <a:pt x="700998" y="2863273"/>
                </a:cubicBezTo>
                <a:cubicBezTo>
                  <a:pt x="713313" y="2857115"/>
                  <a:pt x="725159" y="2849914"/>
                  <a:pt x="737943" y="2844800"/>
                </a:cubicBezTo>
                <a:cubicBezTo>
                  <a:pt x="792802" y="2822857"/>
                  <a:pt x="782687" y="2830697"/>
                  <a:pt x="830307" y="2817091"/>
                </a:cubicBezTo>
                <a:cubicBezTo>
                  <a:pt x="839668" y="2814416"/>
                  <a:pt x="848780" y="2810934"/>
                  <a:pt x="858016" y="2807855"/>
                </a:cubicBezTo>
                <a:lnTo>
                  <a:pt x="913434" y="2770910"/>
                </a:lnTo>
                <a:cubicBezTo>
                  <a:pt x="931907" y="2758595"/>
                  <a:pt x="938459" y="2734222"/>
                  <a:pt x="950379" y="2715491"/>
                </a:cubicBezTo>
                <a:lnTo>
                  <a:pt x="1015034" y="2613891"/>
                </a:lnTo>
                <a:cubicBezTo>
                  <a:pt x="1025618" y="2597259"/>
                  <a:pt x="1040151" y="2583481"/>
                  <a:pt x="1051979" y="2567710"/>
                </a:cubicBezTo>
                <a:cubicBezTo>
                  <a:pt x="1058640" y="2558829"/>
                  <a:pt x="1064294" y="2549237"/>
                  <a:pt x="1070452" y="2540000"/>
                </a:cubicBezTo>
                <a:cubicBezTo>
                  <a:pt x="1073531" y="2527685"/>
                  <a:pt x="1075956" y="2515188"/>
                  <a:pt x="1079689" y="2503055"/>
                </a:cubicBezTo>
                <a:cubicBezTo>
                  <a:pt x="1088279" y="2475139"/>
                  <a:pt x="1101670" y="2448569"/>
                  <a:pt x="1107398" y="2419928"/>
                </a:cubicBezTo>
                <a:cubicBezTo>
                  <a:pt x="1126172" y="2326052"/>
                  <a:pt x="1106938" y="2412297"/>
                  <a:pt x="1125870" y="2346037"/>
                </a:cubicBezTo>
                <a:cubicBezTo>
                  <a:pt x="1129357" y="2333831"/>
                  <a:pt x="1130650" y="2320977"/>
                  <a:pt x="1135107" y="2309091"/>
                </a:cubicBezTo>
                <a:cubicBezTo>
                  <a:pt x="1139941" y="2296199"/>
                  <a:pt x="1148745" y="2285038"/>
                  <a:pt x="1153579" y="2272146"/>
                </a:cubicBezTo>
                <a:cubicBezTo>
                  <a:pt x="1158036" y="2260260"/>
                  <a:pt x="1159168" y="2247359"/>
                  <a:pt x="1162816" y="2235200"/>
                </a:cubicBezTo>
                <a:cubicBezTo>
                  <a:pt x="1168411" y="2216549"/>
                  <a:pt x="1177470" y="2198876"/>
                  <a:pt x="1181289" y="2179782"/>
                </a:cubicBezTo>
                <a:cubicBezTo>
                  <a:pt x="1184368" y="2164388"/>
                  <a:pt x="1186394" y="2148746"/>
                  <a:pt x="1190525" y="2133600"/>
                </a:cubicBezTo>
                <a:cubicBezTo>
                  <a:pt x="1223757" y="2011750"/>
                  <a:pt x="1192933" y="2133336"/>
                  <a:pt x="1227470" y="2041237"/>
                </a:cubicBezTo>
                <a:cubicBezTo>
                  <a:pt x="1231927" y="2029351"/>
                  <a:pt x="1233220" y="2016497"/>
                  <a:pt x="1236707" y="2004291"/>
                </a:cubicBezTo>
                <a:cubicBezTo>
                  <a:pt x="1239382" y="1994930"/>
                  <a:pt x="1243268" y="1985943"/>
                  <a:pt x="1245943" y="1976582"/>
                </a:cubicBezTo>
                <a:cubicBezTo>
                  <a:pt x="1249430" y="1964376"/>
                  <a:pt x="1251692" y="1951843"/>
                  <a:pt x="1255179" y="1939637"/>
                </a:cubicBezTo>
                <a:cubicBezTo>
                  <a:pt x="1257854" y="1930276"/>
                  <a:pt x="1262055" y="1921373"/>
                  <a:pt x="1264416" y="1911928"/>
                </a:cubicBezTo>
                <a:cubicBezTo>
                  <a:pt x="1268224" y="1896698"/>
                  <a:pt x="1270246" y="1881071"/>
                  <a:pt x="1273652" y="1865746"/>
                </a:cubicBezTo>
                <a:cubicBezTo>
                  <a:pt x="1276406" y="1853354"/>
                  <a:pt x="1280135" y="1841192"/>
                  <a:pt x="1282889" y="1828800"/>
                </a:cubicBezTo>
                <a:cubicBezTo>
                  <a:pt x="1311055" y="1702054"/>
                  <a:pt x="1276605" y="1841556"/>
                  <a:pt x="1301361" y="1754910"/>
                </a:cubicBezTo>
                <a:cubicBezTo>
                  <a:pt x="1304848" y="1742704"/>
                  <a:pt x="1305597" y="1729632"/>
                  <a:pt x="1310598" y="1717964"/>
                </a:cubicBezTo>
                <a:cubicBezTo>
                  <a:pt x="1314971" y="1707761"/>
                  <a:pt x="1322913" y="1699491"/>
                  <a:pt x="1329070" y="1690255"/>
                </a:cubicBezTo>
                <a:cubicBezTo>
                  <a:pt x="1363918" y="1550876"/>
                  <a:pt x="1308474" y="1761282"/>
                  <a:pt x="1356779" y="1616364"/>
                </a:cubicBezTo>
                <a:cubicBezTo>
                  <a:pt x="1364807" y="1592278"/>
                  <a:pt x="1352544" y="1553827"/>
                  <a:pt x="1375252" y="1542473"/>
                </a:cubicBezTo>
                <a:cubicBezTo>
                  <a:pt x="1387567" y="1536315"/>
                  <a:pt x="1400162" y="1530687"/>
                  <a:pt x="1412198" y="1524000"/>
                </a:cubicBezTo>
                <a:cubicBezTo>
                  <a:pt x="1427891" y="1515282"/>
                  <a:pt x="1442322" y="1504319"/>
                  <a:pt x="1458379" y="1496291"/>
                </a:cubicBezTo>
                <a:cubicBezTo>
                  <a:pt x="1467087" y="1491937"/>
                  <a:pt x="1477140" y="1490890"/>
                  <a:pt x="1486089" y="1487055"/>
                </a:cubicBezTo>
                <a:cubicBezTo>
                  <a:pt x="1498744" y="1481631"/>
                  <a:pt x="1510719" y="1474740"/>
                  <a:pt x="1523034" y="1468582"/>
                </a:cubicBezTo>
                <a:cubicBezTo>
                  <a:pt x="1538839" y="1444875"/>
                  <a:pt x="1549325" y="1431629"/>
                  <a:pt x="1559979" y="1403928"/>
                </a:cubicBezTo>
                <a:cubicBezTo>
                  <a:pt x="1570464" y="1376667"/>
                  <a:pt x="1578452" y="1348509"/>
                  <a:pt x="1587689" y="1320800"/>
                </a:cubicBezTo>
                <a:cubicBezTo>
                  <a:pt x="1590768" y="1311564"/>
                  <a:pt x="1594564" y="1302536"/>
                  <a:pt x="1596925" y="1293091"/>
                </a:cubicBezTo>
                <a:cubicBezTo>
                  <a:pt x="1600004" y="1280776"/>
                  <a:pt x="1603407" y="1268538"/>
                  <a:pt x="1606161" y="1256146"/>
                </a:cubicBezTo>
                <a:cubicBezTo>
                  <a:pt x="1609567" y="1240821"/>
                  <a:pt x="1610033" y="1224718"/>
                  <a:pt x="1615398" y="1209964"/>
                </a:cubicBezTo>
                <a:cubicBezTo>
                  <a:pt x="1622456" y="1190554"/>
                  <a:pt x="1633871" y="1173019"/>
                  <a:pt x="1643107" y="1154546"/>
                </a:cubicBezTo>
                <a:cubicBezTo>
                  <a:pt x="1668663" y="1052319"/>
                  <a:pt x="1653550" y="1104740"/>
                  <a:pt x="1689289" y="997528"/>
                </a:cubicBezTo>
                <a:cubicBezTo>
                  <a:pt x="1694157" y="982924"/>
                  <a:pt x="1708051" y="973109"/>
                  <a:pt x="1716998" y="960582"/>
                </a:cubicBezTo>
                <a:cubicBezTo>
                  <a:pt x="1734764" y="935709"/>
                  <a:pt x="1747005" y="913647"/>
                  <a:pt x="1763179" y="886691"/>
                </a:cubicBezTo>
                <a:cubicBezTo>
                  <a:pt x="1766258" y="874376"/>
                  <a:pt x="1768929" y="861952"/>
                  <a:pt x="1772416" y="849746"/>
                </a:cubicBezTo>
                <a:cubicBezTo>
                  <a:pt x="1782305" y="815134"/>
                  <a:pt x="1783673" y="824780"/>
                  <a:pt x="1790889" y="785091"/>
                </a:cubicBezTo>
                <a:cubicBezTo>
                  <a:pt x="1812956" y="663726"/>
                  <a:pt x="1788410" y="767298"/>
                  <a:pt x="1809361" y="683491"/>
                </a:cubicBezTo>
                <a:cubicBezTo>
                  <a:pt x="1808095" y="665772"/>
                  <a:pt x="1821845" y="558627"/>
                  <a:pt x="1781652" y="526473"/>
                </a:cubicBezTo>
                <a:cubicBezTo>
                  <a:pt x="1774049" y="520391"/>
                  <a:pt x="1763179" y="520316"/>
                  <a:pt x="1753943" y="517237"/>
                </a:cubicBezTo>
                <a:cubicBezTo>
                  <a:pt x="1735470" y="504922"/>
                  <a:pt x="1718383" y="490220"/>
                  <a:pt x="1698525" y="480291"/>
                </a:cubicBezTo>
                <a:cubicBezTo>
                  <a:pt x="1681109" y="471583"/>
                  <a:pt x="1661407" y="468473"/>
                  <a:pt x="1643107" y="461819"/>
                </a:cubicBezTo>
                <a:cubicBezTo>
                  <a:pt x="1627525" y="456153"/>
                  <a:pt x="1612654" y="448589"/>
                  <a:pt x="1596925" y="443346"/>
                </a:cubicBezTo>
                <a:cubicBezTo>
                  <a:pt x="1577368" y="436827"/>
                  <a:pt x="1532088" y="428531"/>
                  <a:pt x="1513798" y="424873"/>
                </a:cubicBezTo>
                <a:cubicBezTo>
                  <a:pt x="1504562" y="418715"/>
                  <a:pt x="1496233" y="410908"/>
                  <a:pt x="1486089" y="406400"/>
                </a:cubicBezTo>
                <a:cubicBezTo>
                  <a:pt x="1468295" y="398492"/>
                  <a:pt x="1449561" y="392651"/>
                  <a:pt x="1430670" y="387928"/>
                </a:cubicBezTo>
                <a:cubicBezTo>
                  <a:pt x="1418355" y="384849"/>
                  <a:pt x="1405443" y="383573"/>
                  <a:pt x="1393725" y="378691"/>
                </a:cubicBezTo>
                <a:cubicBezTo>
                  <a:pt x="1368306" y="368100"/>
                  <a:pt x="1346837" y="347146"/>
                  <a:pt x="1319834" y="341746"/>
                </a:cubicBezTo>
                <a:cubicBezTo>
                  <a:pt x="1304440" y="338667"/>
                  <a:pt x="1288882" y="336318"/>
                  <a:pt x="1273652" y="332510"/>
                </a:cubicBezTo>
                <a:cubicBezTo>
                  <a:pt x="1264207" y="330149"/>
                  <a:pt x="1255304" y="325948"/>
                  <a:pt x="1245943" y="323273"/>
                </a:cubicBezTo>
                <a:cubicBezTo>
                  <a:pt x="1233737" y="319786"/>
                  <a:pt x="1221313" y="317116"/>
                  <a:pt x="1208998" y="314037"/>
                </a:cubicBezTo>
                <a:cubicBezTo>
                  <a:pt x="1199762" y="304801"/>
                  <a:pt x="1193180" y="291733"/>
                  <a:pt x="1181289" y="286328"/>
                </a:cubicBezTo>
                <a:cubicBezTo>
                  <a:pt x="1158176" y="275822"/>
                  <a:pt x="1132028" y="274013"/>
                  <a:pt x="1107398" y="267855"/>
                </a:cubicBezTo>
                <a:lnTo>
                  <a:pt x="1033507" y="249382"/>
                </a:lnTo>
                <a:cubicBezTo>
                  <a:pt x="1006792" y="242703"/>
                  <a:pt x="986094" y="220002"/>
                  <a:pt x="959616" y="212437"/>
                </a:cubicBezTo>
                <a:lnTo>
                  <a:pt x="894961" y="193964"/>
                </a:lnTo>
                <a:cubicBezTo>
                  <a:pt x="885636" y="191166"/>
                  <a:pt x="876201" y="188563"/>
                  <a:pt x="867252" y="184728"/>
                </a:cubicBezTo>
                <a:cubicBezTo>
                  <a:pt x="854597" y="179304"/>
                  <a:pt x="842889" y="171847"/>
                  <a:pt x="830307" y="166255"/>
                </a:cubicBezTo>
                <a:cubicBezTo>
                  <a:pt x="815156" y="159521"/>
                  <a:pt x="799519" y="153940"/>
                  <a:pt x="784125" y="147782"/>
                </a:cubicBezTo>
                <a:cubicBezTo>
                  <a:pt x="712081" y="75738"/>
                  <a:pt x="804570" y="162386"/>
                  <a:pt x="719470" y="101600"/>
                </a:cubicBezTo>
                <a:cubicBezTo>
                  <a:pt x="658932" y="58359"/>
                  <a:pt x="723491" y="84467"/>
                  <a:pt x="664052" y="64655"/>
                </a:cubicBezTo>
                <a:cubicBezTo>
                  <a:pt x="622782" y="37142"/>
                  <a:pt x="619939" y="28227"/>
                  <a:pt x="580925" y="18473"/>
                </a:cubicBezTo>
                <a:cubicBezTo>
                  <a:pt x="565695" y="14665"/>
                  <a:pt x="550321" y="11184"/>
                  <a:pt x="534743" y="9237"/>
                </a:cubicBezTo>
                <a:cubicBezTo>
                  <a:pt x="525578" y="8091"/>
                  <a:pt x="534743" y="1539"/>
                  <a:pt x="534743" y="0"/>
                </a:cubicBez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23" name="Conector de seta reta 22"/>
          <p:cNvCxnSpPr/>
          <p:nvPr/>
        </p:nvCxnSpPr>
        <p:spPr>
          <a:xfrm flipV="1">
            <a:off x="4800600" y="1981200"/>
            <a:ext cx="838200" cy="609600"/>
          </a:xfrm>
          <a:prstGeom prst="straightConnector1">
            <a:avLst/>
          </a:prstGeom>
          <a:ln w="1905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ítulo 1"/>
          <p:cNvSpPr txBox="1">
            <a:spLocks/>
          </p:cNvSpPr>
          <p:nvPr/>
        </p:nvSpPr>
        <p:spPr>
          <a:xfrm>
            <a:off x="5257800" y="914400"/>
            <a:ext cx="3810000" cy="381000"/>
          </a:xfrm>
          <a:prstGeom prst="rect">
            <a:avLst/>
          </a:prstGeom>
        </p:spPr>
        <p:txBody>
          <a:bodyPr vert="horz" anchor="b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 Faixa Litorânea</a:t>
            </a:r>
            <a:endParaRPr kumimoji="0" lang="pt-BR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5791200" y="1371600"/>
            <a:ext cx="2743200" cy="1138773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sz="1700" dirty="0" smtClean="0"/>
              <a:t>Primeira unidade regional e  historicamente a mais importante.</a:t>
            </a:r>
          </a:p>
        </p:txBody>
      </p:sp>
      <p:sp>
        <p:nvSpPr>
          <p:cNvPr id="29" name="Seta para baixo 28"/>
          <p:cNvSpPr/>
          <p:nvPr/>
        </p:nvSpPr>
        <p:spPr>
          <a:xfrm>
            <a:off x="6934200" y="4876800"/>
            <a:ext cx="457200" cy="304800"/>
          </a:xfrm>
          <a:prstGeom prst="downArrow">
            <a:avLst>
              <a:gd name="adj1" fmla="val 54041"/>
              <a:gd name="adj2" fmla="val 50000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brrelevo.gi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533400" y="914400"/>
            <a:ext cx="4619625" cy="5410200"/>
          </a:xfr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8" name="Elipse 7"/>
          <p:cNvSpPr/>
          <p:nvPr/>
        </p:nvSpPr>
        <p:spPr>
          <a:xfrm>
            <a:off x="2667000" y="2895600"/>
            <a:ext cx="1295400" cy="274320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de seta reta 9"/>
          <p:cNvCxnSpPr/>
          <p:nvPr/>
        </p:nvCxnSpPr>
        <p:spPr>
          <a:xfrm flipV="1">
            <a:off x="3276600" y="2209800"/>
            <a:ext cx="2057400" cy="1524000"/>
          </a:xfrm>
          <a:prstGeom prst="straightConnector1">
            <a:avLst/>
          </a:prstGeom>
          <a:ln w="19050"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spaço Reservado para Conteúdo 2"/>
          <p:cNvSpPr txBox="1">
            <a:spLocks/>
          </p:cNvSpPr>
          <p:nvPr/>
        </p:nvSpPr>
        <p:spPr>
          <a:xfrm>
            <a:off x="5410200" y="1143000"/>
            <a:ext cx="2667000" cy="2133600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vert="horz">
            <a:normAutofit fontScale="700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Clima temperado pela altitude;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Solos férteis;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Chuvas regulares;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Sistema hidrográfico normal;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pt-BR" sz="2400" dirty="0" smtClean="0"/>
              <a:t>Abundantes recursos minerais.</a:t>
            </a:r>
            <a:endParaRPr kumimoji="0" lang="pt-B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5410200" y="4114800"/>
            <a:ext cx="2743200" cy="1277273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dirty="0" smtClean="0"/>
              <a:t>Atraiu a colonização;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dirty="0" smtClean="0"/>
              <a:t>Concentra a maior parcela da população brasileira.</a:t>
            </a:r>
          </a:p>
        </p:txBody>
      </p:sp>
      <p:sp>
        <p:nvSpPr>
          <p:cNvPr id="20" name="Título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467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Planalto centro-meridional brasileiro</a:t>
            </a:r>
            <a:endParaRPr lang="pt-BR" dirty="0"/>
          </a:p>
        </p:txBody>
      </p:sp>
      <p:sp>
        <p:nvSpPr>
          <p:cNvPr id="9" name="Seta para baixo 8"/>
          <p:cNvSpPr/>
          <p:nvPr/>
        </p:nvSpPr>
        <p:spPr>
          <a:xfrm>
            <a:off x="6477000" y="3429000"/>
            <a:ext cx="609600" cy="533400"/>
          </a:xfrm>
          <a:prstGeom prst="downArrow">
            <a:avLst>
              <a:gd name="adj1" fmla="val 54041"/>
              <a:gd name="adj2" fmla="val 50000"/>
            </a:avLst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Diagrama 17"/>
          <p:cNvGraphicFramePr/>
          <p:nvPr/>
        </p:nvGraphicFramePr>
        <p:xfrm>
          <a:off x="5334000" y="1143000"/>
          <a:ext cx="3200400" cy="236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Espaço Reservado para Conteúdo 3" descr="brrelevo.gif"/>
          <p:cNvPicPr>
            <a:picLocks noGrp="1" noChangeAspect="1"/>
          </p:cNvPicPr>
          <p:nvPr>
            <p:ph sz="quarter" idx="1"/>
          </p:nvPr>
        </p:nvPicPr>
        <p:blipFill>
          <a:blip r:embed="rId7" cstate="print"/>
          <a:stretch>
            <a:fillRect/>
          </a:stretch>
        </p:blipFill>
        <p:spPr>
          <a:xfrm>
            <a:off x="533400" y="1185900"/>
            <a:ext cx="4619625" cy="5062500"/>
          </a:xfrm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8" name="Elipse 7"/>
          <p:cNvSpPr/>
          <p:nvPr/>
        </p:nvSpPr>
        <p:spPr>
          <a:xfrm rot="5400000">
            <a:off x="1676400" y="1143000"/>
            <a:ext cx="1143000" cy="251460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CaixaDeTexto 18"/>
          <p:cNvSpPr txBox="1"/>
          <p:nvPr/>
        </p:nvSpPr>
        <p:spPr>
          <a:xfrm>
            <a:off x="5334000" y="3752671"/>
            <a:ext cx="3276600" cy="120032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pt-BR" dirty="0" smtClean="0"/>
              <a:t>A colonização estender-se-á numa ocupação rala e linear pelas margens dos rios.</a:t>
            </a:r>
          </a:p>
        </p:txBody>
      </p:sp>
      <p:sp>
        <p:nvSpPr>
          <p:cNvPr id="20" name="Título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467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 smtClean="0"/>
              <a:t>Extremo-Norte</a:t>
            </a:r>
            <a:endParaRPr lang="pt-BR" dirty="0"/>
          </a:p>
        </p:txBody>
      </p:sp>
      <p:cxnSp>
        <p:nvCxnSpPr>
          <p:cNvPr id="11" name="Conector angulado 10"/>
          <p:cNvCxnSpPr/>
          <p:nvPr/>
        </p:nvCxnSpPr>
        <p:spPr>
          <a:xfrm flipV="1">
            <a:off x="2819400" y="1371600"/>
            <a:ext cx="2362200" cy="838200"/>
          </a:xfrm>
          <a:prstGeom prst="bentConnector3">
            <a:avLst>
              <a:gd name="adj1" fmla="val 56647"/>
            </a:avLst>
          </a:prstGeom>
          <a:ln w="25400">
            <a:solidFill>
              <a:schemeClr val="accent1"/>
            </a:solidFill>
            <a:tailEnd type="arrow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7467600" cy="6245352"/>
          </a:xfrm>
        </p:spPr>
        <p:txBody>
          <a:bodyPr>
            <a:normAutofit/>
          </a:bodyPr>
          <a:lstStyle/>
          <a:p>
            <a:r>
              <a:rPr lang="pt-BR" sz="2800" dirty="0" smtClean="0"/>
              <a:t>Outra circunstância ainda pesará muito nos seus destinos econômicos:</a:t>
            </a:r>
          </a:p>
          <a:p>
            <a:pPr lvl="1"/>
            <a:r>
              <a:rPr lang="pt-BR" sz="2800" dirty="0" smtClean="0"/>
              <a:t>A </a:t>
            </a:r>
            <a:r>
              <a:rPr lang="pt-BR" sz="2800" b="1" u="sng" dirty="0" smtClean="0">
                <a:solidFill>
                  <a:schemeClr val="accent1"/>
                </a:solidFill>
              </a:rPr>
              <a:t>população indígena </a:t>
            </a:r>
            <a:r>
              <a:rPr lang="pt-BR" sz="2800" dirty="0" smtClean="0"/>
              <a:t>que o habitava.</a:t>
            </a:r>
          </a:p>
          <a:p>
            <a:pPr lvl="1"/>
            <a:r>
              <a:rPr lang="pt-BR" sz="2800" dirty="0" smtClean="0"/>
              <a:t>Os indígenas brasileiros não se submeteram com facilidade ao trabalho organizado que deles exigia a colonização.</a:t>
            </a:r>
          </a:p>
          <a:p>
            <a:pPr lvl="1"/>
            <a:r>
              <a:rPr lang="pt-BR" sz="2800" dirty="0" smtClean="0"/>
              <a:t>Resistiram e se defenderam, e foram sendo aos poucos eliminados, mas não sem antes embaraçar consideravelmente o progresso </a:t>
            </a:r>
            <a:r>
              <a:rPr lang="pt-BR" sz="2800" smtClean="0"/>
              <a:t>da colonização.</a:t>
            </a:r>
            <a:endParaRPr lang="pt-BR" sz="2800" dirty="0" smtClean="0"/>
          </a:p>
          <a:p>
            <a:pPr lvl="1"/>
            <a:endParaRPr lang="pt-B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Todos os grandes acontecimentos desta era a que se convencionou chamar de “descobrimentos”, articulam-se num conjunto que não é senão um capítulo da história do </a:t>
            </a:r>
            <a:r>
              <a:rPr lang="pt-BR" b="1" u="sng" dirty="0" smtClean="0"/>
              <a:t>comércio europeu</a:t>
            </a:r>
            <a:r>
              <a:rPr lang="pt-BR" dirty="0" smtClean="0"/>
              <a:t>.</a:t>
            </a:r>
          </a:p>
          <a:p>
            <a:pPr algn="just"/>
            <a:r>
              <a:rPr lang="pt-BR" dirty="0" smtClean="0"/>
              <a:t>Tudo isto lança muita luz sobre o espírito com que os povos da Europa abordam a América. A ideia de povoar não ocorre inicialmente a nenhum. É o </a:t>
            </a:r>
            <a:r>
              <a:rPr lang="pt-BR" b="1" dirty="0" smtClean="0"/>
              <a:t>COMÉRCIO</a:t>
            </a:r>
            <a:r>
              <a:rPr lang="pt-BR" dirty="0" smtClean="0"/>
              <a:t> que os interessa, e daí o relativo desprezo por estes territórios primitivos e vazios que formam a América; e inversamente, o prestígio do Oriente, onde não faltava objeto para atividades mercantis.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Na maior extensão da América ficou-se, a princípio, exclusivamente, nas </a:t>
            </a:r>
            <a:r>
              <a:rPr lang="pt-BR" b="1" u="sng" dirty="0" smtClean="0"/>
              <a:t>madeiras, nas peles, na pesca</a:t>
            </a:r>
            <a:r>
              <a:rPr lang="pt-BR" dirty="0" smtClean="0"/>
              <a:t>;  e a ocupação de territórios, seus progressos e flutuações subordinam-se por muito tempo ao maior ou menor sucesso daquelas atividades. Viria depois, em substituição, uma base econômica mais estável, mais ampla: seria a </a:t>
            </a:r>
            <a:r>
              <a:rPr lang="pt-BR" b="1" dirty="0" smtClean="0"/>
              <a:t>AGRICULTURA</a:t>
            </a:r>
            <a:r>
              <a:rPr lang="pt-BR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Se vamos à essência da nossa formação, veremos que na realidade nos constituímos para fornecer </a:t>
            </a:r>
            <a:r>
              <a:rPr lang="pt-BR" b="1" dirty="0" smtClean="0"/>
              <a:t>açúcar, tabaco, alguns outros gêneros</a:t>
            </a:r>
            <a:r>
              <a:rPr lang="pt-BR" dirty="0" smtClean="0"/>
              <a:t>; mais tarde, </a:t>
            </a:r>
            <a:r>
              <a:rPr lang="pt-BR" b="1" dirty="0" smtClean="0"/>
              <a:t>ouro e diamante</a:t>
            </a:r>
            <a:r>
              <a:rPr lang="pt-BR" dirty="0" smtClean="0"/>
              <a:t>; depois </a:t>
            </a:r>
            <a:r>
              <a:rPr lang="pt-BR" b="1" dirty="0" smtClean="0"/>
              <a:t>algodão</a:t>
            </a:r>
            <a:r>
              <a:rPr lang="pt-BR" dirty="0" smtClean="0"/>
              <a:t>, e em seguida </a:t>
            </a:r>
            <a:r>
              <a:rPr lang="pt-BR" b="1" dirty="0" smtClean="0"/>
              <a:t>café</a:t>
            </a:r>
            <a:r>
              <a:rPr lang="pt-BR" dirty="0" smtClean="0"/>
              <a:t>, para o comércio europeu. NADA MAIS QUE ISTO.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282</TotalTime>
  <Words>394</Words>
  <Application>Microsoft Office PowerPoint</Application>
  <PresentationFormat>Apresentação na tela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Balcão Envidraçado</vt:lpstr>
      <vt:lpstr>FORMAÇÃO ECONÔMICA DO BRASIL</vt:lpstr>
      <vt:lpstr>1. O MEIO GEOGRÁFICO</vt:lpstr>
      <vt:lpstr>Planalto centro-meridional brasileiro</vt:lpstr>
      <vt:lpstr>Extremo-Norte</vt:lpstr>
      <vt:lpstr>Slide 5</vt:lpstr>
      <vt:lpstr>Slide 6</vt:lpstr>
      <vt:lpstr>Slide 7</vt:lpstr>
      <vt:lpstr>Slide 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Raimundo Feitosa da Costa Filho</dc:creator>
  <cp:lastModifiedBy>Usuario</cp:lastModifiedBy>
  <cp:revision>30</cp:revision>
  <dcterms:created xsi:type="dcterms:W3CDTF">2013-05-23T14:51:21Z</dcterms:created>
  <dcterms:modified xsi:type="dcterms:W3CDTF">2013-06-19T16:10:53Z</dcterms:modified>
</cp:coreProperties>
</file>