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32160F-48C4-4A4B-8DD3-36F59511D16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FORMAÇÃO ECONÔMICA DO BRASIL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História Econômica do Brasil – Caio Prado Jr.</a:t>
            </a:r>
            <a:endParaRPr lang="en-US" dirty="0" smtClean="0"/>
          </a:p>
          <a:p>
            <a:pPr algn="ctr"/>
            <a:r>
              <a:rPr lang="pt-BR" dirty="0" smtClean="0"/>
              <a:t>Preliminares (1500 – 1530)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smtClean="0"/>
              <a:t>2. Caráter Inicial e Geral da Formação Econômica Brasileira</a:t>
            </a:r>
            <a:endParaRPr lang="en-US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3000" dirty="0" smtClean="0"/>
              <a:t>Deriva do desenvolvimento do comércio continental europeu.</a:t>
            </a:r>
          </a:p>
          <a:p>
            <a:r>
              <a:rPr lang="pt-BR" sz="3000" dirty="0" smtClean="0"/>
              <a:t>A grande rota comercial do mundo europeu do mundo europeu é a que liga por terra o Mediterrâneo ao Mar do Norte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ço Reservado para Conteúdo 5" descr="rotas-de-comércio-na-idade-média-bdwebb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8458200" cy="6400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40000"/>
                <a:lumOff val="60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153400" cy="1905000"/>
          </a:xfrm>
        </p:spPr>
        <p:txBody>
          <a:bodyPr>
            <a:noAutofit/>
          </a:bodyPr>
          <a:lstStyle/>
          <a:p>
            <a:r>
              <a:rPr lang="pt-BR" sz="2200" dirty="0" smtClean="0"/>
              <a:t>Século XIV:</a:t>
            </a:r>
          </a:p>
          <a:p>
            <a:pPr lvl="1"/>
            <a:r>
              <a:rPr lang="pt-BR" sz="2200" dirty="0" smtClean="0"/>
              <a:t>Verdadeira revolução na arte de navegar e nos meios de transportes por mar</a:t>
            </a:r>
          </a:p>
          <a:p>
            <a:pPr lvl="1"/>
            <a:r>
              <a:rPr lang="pt-BR" sz="2200" dirty="0" smtClean="0"/>
              <a:t>Outra rota ligará aqueles dois </a:t>
            </a:r>
            <a:r>
              <a:rPr lang="pt-BR" sz="2200" dirty="0" err="1" smtClean="0"/>
              <a:t>pólos</a:t>
            </a:r>
            <a:r>
              <a:rPr lang="pt-BR" sz="2200" dirty="0" smtClean="0"/>
              <a:t> do comércio europeu – contorna o </a:t>
            </a:r>
            <a:r>
              <a:rPr lang="pt-BR" sz="2200" b="1" u="sng" dirty="0" smtClean="0"/>
              <a:t>estreito de Gibraltar</a:t>
            </a:r>
            <a:endParaRPr lang="en-US" sz="2200" b="1" u="sng" dirty="0"/>
          </a:p>
        </p:txBody>
      </p:sp>
      <p:pic>
        <p:nvPicPr>
          <p:cNvPr id="10" name="Espaço Reservado para Conteúdo 9" descr="Estreito de Gibraltar.gif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4455348" y="2362200"/>
            <a:ext cx="3621852" cy="4191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1" name="Espaço Reservado para Conteúdo 9" descr="Estreito de Gibralta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499" y="2362200"/>
            <a:ext cx="3621852" cy="419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pt-BR" sz="3000" dirty="0" smtClean="0"/>
              <a:t>Deslocou a primazia comercial dos territórios centrais do continente (antiga rota) para aqueles que formam a sua fachada oceânica;</a:t>
            </a:r>
          </a:p>
          <a:p>
            <a:r>
              <a:rPr lang="pt-BR" sz="3000" dirty="0" smtClean="0"/>
              <a:t>Consequência: expansão </a:t>
            </a:r>
            <a:r>
              <a:rPr lang="pt-BR" sz="3000" dirty="0" err="1" smtClean="0"/>
              <a:t>européia</a:t>
            </a:r>
            <a:r>
              <a:rPr lang="pt-BR" sz="3000" dirty="0" smtClean="0"/>
              <a:t> ultramarina;</a:t>
            </a:r>
          </a:p>
          <a:p>
            <a:r>
              <a:rPr lang="pt-BR" sz="3000" dirty="0" smtClean="0"/>
              <a:t>Portugueses e Espanhóis;</a:t>
            </a:r>
          </a:p>
          <a:p>
            <a:r>
              <a:rPr lang="pt-BR" sz="3000" dirty="0" smtClean="0"/>
              <a:t>Grandes acontecimentos dos “descobrimentos”: capítulo da história do comércio europeu;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pt-BR" sz="3000" dirty="0" smtClean="0"/>
              <a:t>A abordagem dos povos europeus é sempre a de TRAFICANTES;</a:t>
            </a:r>
          </a:p>
          <a:p>
            <a:r>
              <a:rPr lang="pt-BR" sz="3000" dirty="0" smtClean="0"/>
              <a:t>A </a:t>
            </a:r>
            <a:r>
              <a:rPr lang="pt-BR" sz="3000" dirty="0" err="1" smtClean="0"/>
              <a:t>idéia</a:t>
            </a:r>
            <a:r>
              <a:rPr lang="pt-BR" sz="3000" dirty="0" smtClean="0"/>
              <a:t> de povoar não ocorre inicialmente a nenhum dos deles;</a:t>
            </a:r>
          </a:p>
          <a:p>
            <a:r>
              <a:rPr lang="pt-BR" sz="3000" dirty="0" smtClean="0"/>
              <a:t>O comércio é o que os interessava:</a:t>
            </a:r>
          </a:p>
          <a:p>
            <a:pPr lvl="1"/>
            <a:r>
              <a:rPr lang="pt-BR" sz="3000" dirty="0" smtClean="0"/>
              <a:t>Oriente – não faltava objeto para atividades mercantis;</a:t>
            </a:r>
          </a:p>
          <a:p>
            <a:r>
              <a:rPr lang="pt-BR" sz="3000" dirty="0" smtClean="0"/>
              <a:t>Nenhum povo europeu estava em condições de suportar sangrias populacionais (Séc. XVI);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pt-BR" sz="3000" dirty="0" smtClean="0"/>
              <a:t>Colonização		Feitorias comerciais</a:t>
            </a:r>
          </a:p>
          <a:p>
            <a:r>
              <a:rPr lang="pt-BR" sz="3000" dirty="0" smtClean="0"/>
              <a:t>América:</a:t>
            </a:r>
          </a:p>
          <a:p>
            <a:pPr lvl="1"/>
            <a:r>
              <a:rPr lang="pt-BR" sz="2700" dirty="0" smtClean="0"/>
              <a:t>Território primitivo;</a:t>
            </a:r>
          </a:p>
          <a:p>
            <a:pPr lvl="1"/>
            <a:r>
              <a:rPr lang="pt-BR" sz="2700" dirty="0" smtClean="0"/>
              <a:t>Rala população indígena;</a:t>
            </a:r>
          </a:p>
          <a:p>
            <a:pPr lvl="1">
              <a:buNone/>
            </a:pPr>
            <a:endParaRPr lang="pt-BR" sz="2700" dirty="0" smtClean="0"/>
          </a:p>
          <a:p>
            <a:pPr lvl="1">
              <a:buNone/>
            </a:pPr>
            <a:endParaRPr lang="pt-BR" sz="2700" dirty="0" smtClean="0"/>
          </a:p>
          <a:p>
            <a:r>
              <a:rPr lang="pt-BR" sz="3000" dirty="0" smtClean="0"/>
              <a:t>Criar um povoamento capaz de abastecer e manter as feitorias que se fundassem e organizar a produção dos gêneros que interessavam seu comércio (</a:t>
            </a:r>
            <a:r>
              <a:rPr lang="pt-BR" sz="3000" dirty="0" err="1" smtClean="0"/>
              <a:t>idéia</a:t>
            </a:r>
            <a:r>
              <a:rPr lang="pt-BR" sz="3000" dirty="0" smtClean="0"/>
              <a:t> de povoar);</a:t>
            </a:r>
            <a:endParaRPr lang="en-US" sz="3000" dirty="0"/>
          </a:p>
        </p:txBody>
      </p:sp>
      <p:sp>
        <p:nvSpPr>
          <p:cNvPr id="4" name="Seta para a direita 3"/>
          <p:cNvSpPr/>
          <p:nvPr/>
        </p:nvSpPr>
        <p:spPr>
          <a:xfrm>
            <a:off x="3352800" y="533400"/>
            <a:ext cx="457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eta para baixo 4"/>
          <p:cNvSpPr/>
          <p:nvPr/>
        </p:nvSpPr>
        <p:spPr>
          <a:xfrm>
            <a:off x="4038600" y="2590800"/>
            <a:ext cx="6096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</p:spPr>
        <p:txBody>
          <a:bodyPr>
            <a:normAutofit/>
          </a:bodyPr>
          <a:lstStyle/>
          <a:p>
            <a:r>
              <a:rPr lang="pt-BR" sz="3000" dirty="0" smtClean="0"/>
              <a:t>A princípio ninguém cogitará de outra coisa que não sejam </a:t>
            </a:r>
            <a:r>
              <a:rPr lang="pt-BR" sz="3000" b="1" u="sng" dirty="0" smtClean="0"/>
              <a:t>produtos espontâneos, extrativos</a:t>
            </a:r>
            <a:endParaRPr lang="pt-BR" sz="3000" dirty="0" smtClean="0"/>
          </a:p>
          <a:p>
            <a:endParaRPr lang="pt-BR" sz="3000" dirty="0" smtClean="0"/>
          </a:p>
          <a:p>
            <a:pPr algn="ctr">
              <a:buNone/>
            </a:pPr>
            <a:endParaRPr lang="pt-BR" sz="3000" dirty="0" smtClean="0"/>
          </a:p>
          <a:p>
            <a:pPr algn="ctr">
              <a:buNone/>
            </a:pPr>
            <a:r>
              <a:rPr lang="pt-BR" sz="3000" dirty="0" smtClean="0"/>
              <a:t>	Na maior extensão da América</a:t>
            </a:r>
          </a:p>
          <a:p>
            <a:r>
              <a:rPr lang="pt-BR" sz="3000" b="1" u="sng" dirty="0" smtClean="0"/>
              <a:t>Metais:</a:t>
            </a:r>
            <a:r>
              <a:rPr lang="pt-BR" sz="3000" dirty="0" smtClean="0"/>
              <a:t> um lugar relativamente pequeno;</a:t>
            </a:r>
          </a:p>
          <a:p>
            <a:r>
              <a:rPr lang="pt-BR" sz="3000" b="1" u="sng" dirty="0" smtClean="0"/>
              <a:t>Agricultura:</a:t>
            </a:r>
            <a:r>
              <a:rPr lang="pt-BR" sz="3000" dirty="0" smtClean="0"/>
              <a:t> viria depois, base econômica mais estável, mais ampla;</a:t>
            </a:r>
          </a:p>
          <a:p>
            <a:pPr lvl="1"/>
            <a:r>
              <a:rPr lang="pt-BR" sz="2700" dirty="0" smtClean="0"/>
              <a:t>Nos trópicos, gêneros que fazem falta na Europa</a:t>
            </a:r>
            <a:endParaRPr lang="en-US" sz="2700" dirty="0"/>
          </a:p>
        </p:txBody>
      </p:sp>
      <p:sp>
        <p:nvSpPr>
          <p:cNvPr id="4" name="Seta para baixo 3"/>
          <p:cNvSpPr/>
          <p:nvPr/>
        </p:nvSpPr>
        <p:spPr>
          <a:xfrm>
            <a:off x="3962400" y="2133600"/>
            <a:ext cx="5334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70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467600" cy="6169152"/>
          </a:xfrm>
          <a:solidFill>
            <a:schemeClr val="accent1">
              <a:alpha val="32000"/>
            </a:schemeClr>
          </a:solidFill>
        </p:spPr>
        <p:txBody>
          <a:bodyPr>
            <a:normAutofit/>
          </a:bodyPr>
          <a:lstStyle/>
          <a:p>
            <a:r>
              <a:rPr lang="pt-BR" sz="3200" dirty="0" smtClean="0"/>
              <a:t>Trópicos:</a:t>
            </a:r>
          </a:p>
          <a:p>
            <a:pPr lvl="1"/>
            <a:r>
              <a:rPr lang="pt-BR" sz="3200" dirty="0" smtClean="0"/>
              <a:t>Sociedade inteiramente original;</a:t>
            </a:r>
          </a:p>
          <a:p>
            <a:pPr lvl="1"/>
            <a:r>
              <a:rPr lang="pt-BR" sz="3200" dirty="0" smtClean="0"/>
              <a:t>Acentuado caráter mercantil;</a:t>
            </a:r>
          </a:p>
          <a:p>
            <a:pPr lvl="1"/>
            <a:r>
              <a:rPr lang="pt-BR" sz="3200" dirty="0" smtClean="0"/>
              <a:t>Empresa do colono branco</a:t>
            </a:r>
          </a:p>
          <a:p>
            <a:pPr lvl="1"/>
            <a:r>
              <a:rPr lang="pt-BR" sz="3200" dirty="0" smtClean="0"/>
              <a:t>Produção de gêneros de grande valor comercial;</a:t>
            </a:r>
          </a:p>
          <a:p>
            <a:pPr lvl="1"/>
            <a:r>
              <a:rPr lang="pt-BR" sz="3200" dirty="0" smtClean="0"/>
              <a:t>Trabalho recrutado entre raças inferiores que domina:</a:t>
            </a:r>
          </a:p>
          <a:p>
            <a:pPr lvl="2"/>
            <a:r>
              <a:rPr lang="pt-BR" sz="3200" dirty="0" smtClean="0"/>
              <a:t>Indígenas</a:t>
            </a:r>
          </a:p>
          <a:p>
            <a:pPr lvl="2"/>
            <a:r>
              <a:rPr lang="pt-BR" sz="3200" dirty="0" smtClean="0"/>
              <a:t>Negros africanos importados</a:t>
            </a:r>
          </a:p>
          <a:p>
            <a:endParaRPr 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756</TotalTime>
  <Words>239</Words>
  <Application>Microsoft Office PowerPoint</Application>
  <PresentationFormat>Apresentação na tela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Balcão Envidraçado</vt:lpstr>
      <vt:lpstr>FORMAÇÃO ECONÔMICA DO BRASIL</vt:lpstr>
      <vt:lpstr>2. Caráter Inicial e Geral da Formação Econômica Brasileira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Raimundo Feitosa da Costa Filho</dc:creator>
  <cp:lastModifiedBy>Usuario</cp:lastModifiedBy>
  <cp:revision>79</cp:revision>
  <dcterms:created xsi:type="dcterms:W3CDTF">2013-05-23T14:51:21Z</dcterms:created>
  <dcterms:modified xsi:type="dcterms:W3CDTF">2013-06-26T22:20:10Z</dcterms:modified>
</cp:coreProperties>
</file>